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89" r:id="rId5"/>
    <p:sldId id="321" r:id="rId6"/>
    <p:sldId id="298" r:id="rId7"/>
    <p:sldId id="299" r:id="rId8"/>
    <p:sldId id="257" r:id="rId9"/>
    <p:sldId id="300" r:id="rId10"/>
    <p:sldId id="325" r:id="rId11"/>
    <p:sldId id="301" r:id="rId12"/>
    <p:sldId id="304" r:id="rId13"/>
    <p:sldId id="302" r:id="rId14"/>
    <p:sldId id="306" r:id="rId15"/>
    <p:sldId id="309" r:id="rId16"/>
    <p:sldId id="322" r:id="rId17"/>
    <p:sldId id="281" r:id="rId18"/>
    <p:sldId id="305" r:id="rId19"/>
    <p:sldId id="308" r:id="rId20"/>
    <p:sldId id="307" r:id="rId21"/>
    <p:sldId id="311" r:id="rId22"/>
    <p:sldId id="312" r:id="rId23"/>
    <p:sldId id="313" r:id="rId24"/>
    <p:sldId id="314" r:id="rId25"/>
    <p:sldId id="326" r:id="rId26"/>
    <p:sldId id="315" r:id="rId27"/>
    <p:sldId id="316" r:id="rId28"/>
    <p:sldId id="283" r:id="rId29"/>
    <p:sldId id="277" r:id="rId30"/>
    <p:sldId id="323" r:id="rId31"/>
    <p:sldId id="324" r:id="rId3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172"/>
    <a:srgbClr val="0D3047"/>
    <a:srgbClr val="0B2B41"/>
    <a:srgbClr val="114263"/>
    <a:srgbClr val="401918"/>
    <a:srgbClr val="731F1C"/>
    <a:srgbClr val="AB678E"/>
    <a:srgbClr val="B2606E"/>
    <a:srgbClr val="CA929B"/>
    <a:srgbClr val="248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3" autoAdjust="0"/>
  </p:normalViewPr>
  <p:slideViewPr>
    <p:cSldViewPr snapToGrid="0">
      <p:cViewPr varScale="1">
        <p:scale>
          <a:sx n="64" d="100"/>
          <a:sy n="64" d="100"/>
        </p:scale>
        <p:origin x="84" y="246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lvaro\Desktop\burn-down-chart%20(1)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4.8437750035904698E-2"/>
          <c:y val="3.9748105630597892E-2"/>
          <c:w val="0.9020854578482167"/>
          <c:h val="0.80025177291924676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'Burndown Chart'!$G$3</c:f>
              <c:strCache>
                <c:ptCount val="1"/>
                <c:pt idx="0">
                  <c:v>Puntos de historia</c:v>
                </c:pt>
              </c:strCache>
            </c:strRef>
          </c:tx>
          <c:spPr>
            <a:solidFill>
              <a:srgbClr val="808080"/>
            </a:solidFill>
            <a:ln w="25400">
              <a:noFill/>
            </a:ln>
          </c:spPr>
          <c:invertIfNegative val="0"/>
          <c:cat>
            <c:strRef>
              <c:f>'Burndown Chart'!$B$5:$B$13</c:f>
              <c:strCache>
                <c:ptCount val="9"/>
                <c:pt idx="1">
                  <c:v>Sprint 1</c:v>
                </c:pt>
                <c:pt idx="2">
                  <c:v>Sprint 2</c:v>
                </c:pt>
                <c:pt idx="3">
                  <c:v>Sprint 3</c:v>
                </c:pt>
                <c:pt idx="4">
                  <c:v>Sprint 4</c:v>
                </c:pt>
                <c:pt idx="5">
                  <c:v>Sprint 5</c:v>
                </c:pt>
                <c:pt idx="6">
                  <c:v>Sprint 6</c:v>
                </c:pt>
                <c:pt idx="7">
                  <c:v>Sprint 7</c:v>
                </c:pt>
                <c:pt idx="8">
                  <c:v>Sprint 8</c:v>
                </c:pt>
              </c:strCache>
            </c:strRef>
          </c:cat>
          <c:val>
            <c:numRef>
              <c:f>'Burndown Chart'!$G$5:$G$13</c:f>
              <c:numCache>
                <c:formatCode>General</c:formatCode>
                <c:ptCount val="9"/>
                <c:pt idx="0">
                  <c:v>#N/A</c:v>
                </c:pt>
                <c:pt idx="1">
                  <c:v>31</c:v>
                </c:pt>
                <c:pt idx="2">
                  <c:v>80</c:v>
                </c:pt>
                <c:pt idx="3">
                  <c:v>84</c:v>
                </c:pt>
                <c:pt idx="4">
                  <c:v>89</c:v>
                </c:pt>
                <c:pt idx="5">
                  <c:v>131</c:v>
                </c:pt>
                <c:pt idx="6">
                  <c:v>144</c:v>
                </c:pt>
                <c:pt idx="7">
                  <c:v>76</c:v>
                </c:pt>
                <c:pt idx="8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8-45E5-A05B-151ABE695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419379247"/>
        <c:axId val="1"/>
      </c:barChart>
      <c:lineChart>
        <c:grouping val="standard"/>
        <c:varyColors val="0"/>
        <c:ser>
          <c:idx val="0"/>
          <c:order val="0"/>
          <c:tx>
            <c:strRef>
              <c:f>'Burndown Chart'!$E$4</c:f>
              <c:strCache>
                <c:ptCount val="1"/>
                <c:pt idx="0">
                  <c:v>Ideal</c:v>
                </c:pt>
              </c:strCache>
            </c:strRef>
          </c:tx>
          <c:spPr>
            <a:ln w="38100">
              <a:solidFill>
                <a:schemeClr val="bg2"/>
              </a:solidFill>
              <a:prstDash val="solid"/>
            </a:ln>
          </c:spPr>
          <c:marker>
            <c:symbol val="none"/>
          </c:marker>
          <c:cat>
            <c:strRef>
              <c:f>'Burndown Chart'!$B$5:$B$13</c:f>
              <c:strCache>
                <c:ptCount val="9"/>
                <c:pt idx="1">
                  <c:v>Sprint 1</c:v>
                </c:pt>
                <c:pt idx="2">
                  <c:v>Sprint 2</c:v>
                </c:pt>
                <c:pt idx="3">
                  <c:v>Sprint 3</c:v>
                </c:pt>
                <c:pt idx="4">
                  <c:v>Sprint 4</c:v>
                </c:pt>
                <c:pt idx="5">
                  <c:v>Sprint 5</c:v>
                </c:pt>
                <c:pt idx="6">
                  <c:v>Sprint 6</c:v>
                </c:pt>
                <c:pt idx="7">
                  <c:v>Sprint 7</c:v>
                </c:pt>
                <c:pt idx="8">
                  <c:v>Sprint 8</c:v>
                </c:pt>
              </c:strCache>
            </c:strRef>
          </c:cat>
          <c:val>
            <c:numRef>
              <c:f>'Burndown Chart'!$E$5:$E$13</c:f>
              <c:numCache>
                <c:formatCode>General</c:formatCode>
                <c:ptCount val="9"/>
                <c:pt idx="0">
                  <c:v>0</c:v>
                </c:pt>
                <c:pt idx="1">
                  <c:v>90.1</c:v>
                </c:pt>
                <c:pt idx="2">
                  <c:v>180.2</c:v>
                </c:pt>
                <c:pt idx="3">
                  <c:v>270.29999999999995</c:v>
                </c:pt>
                <c:pt idx="4">
                  <c:v>360.4</c:v>
                </c:pt>
                <c:pt idx="5">
                  <c:v>450.5</c:v>
                </c:pt>
                <c:pt idx="6">
                  <c:v>540.6</c:v>
                </c:pt>
                <c:pt idx="7">
                  <c:v>630.70000000000005</c:v>
                </c:pt>
                <c:pt idx="8">
                  <c:v>720.80000000000007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68-45E5-A05B-151ABE6957C4}"/>
            </c:ext>
          </c:extLst>
        </c:ser>
        <c:ser>
          <c:idx val="1"/>
          <c:order val="1"/>
          <c:tx>
            <c:strRef>
              <c:f>'Burndown Chart'!$F$4</c:f>
              <c:strCache>
                <c:ptCount val="1"/>
                <c:pt idx="0">
                  <c:v>Real</c:v>
                </c:pt>
              </c:strCache>
            </c:strRef>
          </c:tx>
          <c:spPr>
            <a:ln w="38100">
              <a:solidFill>
                <a:schemeClr val="bg1"/>
              </a:solidFill>
              <a:prstDash val="solid"/>
            </a:ln>
          </c:spPr>
          <c:marker>
            <c:symbol val="none"/>
          </c:marker>
          <c:cat>
            <c:strRef>
              <c:f>'Burndown Chart'!$B$5:$B$13</c:f>
              <c:strCache>
                <c:ptCount val="9"/>
                <c:pt idx="1">
                  <c:v>Sprint 1</c:v>
                </c:pt>
                <c:pt idx="2">
                  <c:v>Sprint 2</c:v>
                </c:pt>
                <c:pt idx="3">
                  <c:v>Sprint 3</c:v>
                </c:pt>
                <c:pt idx="4">
                  <c:v>Sprint 4</c:v>
                </c:pt>
                <c:pt idx="5">
                  <c:v>Sprint 5</c:v>
                </c:pt>
                <c:pt idx="6">
                  <c:v>Sprint 6</c:v>
                </c:pt>
                <c:pt idx="7">
                  <c:v>Sprint 7</c:v>
                </c:pt>
                <c:pt idx="8">
                  <c:v>Sprint 8</c:v>
                </c:pt>
              </c:strCache>
            </c:strRef>
          </c:cat>
          <c:val>
            <c:numRef>
              <c:f>'Burndown Chart'!$F$5:$F$13</c:f>
              <c:numCache>
                <c:formatCode>General</c:formatCode>
                <c:ptCount val="9"/>
                <c:pt idx="0">
                  <c:v>0</c:v>
                </c:pt>
                <c:pt idx="1">
                  <c:v>31</c:v>
                </c:pt>
                <c:pt idx="2">
                  <c:v>111</c:v>
                </c:pt>
                <c:pt idx="3">
                  <c:v>195</c:v>
                </c:pt>
                <c:pt idx="4">
                  <c:v>284</c:v>
                </c:pt>
                <c:pt idx="5">
                  <c:v>415</c:v>
                </c:pt>
                <c:pt idx="6">
                  <c:v>559</c:v>
                </c:pt>
                <c:pt idx="7">
                  <c:v>635</c:v>
                </c:pt>
                <c:pt idx="8">
                  <c:v>721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C68-45E5-A05B-151ABE695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9379247"/>
        <c:axId val="1"/>
      </c:lineChart>
      <c:catAx>
        <c:axId val="41937924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E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ES"/>
          </a:p>
        </c:txPr>
        <c:crossAx val="419379247"/>
        <c:crosses val="autoZero"/>
        <c:crossBetween val="between"/>
      </c:valAx>
      <c:spPr>
        <a:noFill/>
        <a:ln>
          <a:noFill/>
        </a:ln>
      </c:spPr>
    </c:plotArea>
    <c:legend>
      <c:legendPos val="r"/>
      <c:layout>
        <c:manualLayout>
          <c:xMode val="edge"/>
          <c:yMode val="edge"/>
          <c:x val="1.8750001537893825E-2"/>
          <c:y val="0.81558532472685086"/>
          <c:w val="0.12574279246578021"/>
          <c:h val="0.18063219739808947"/>
        </c:manualLayout>
      </c:layout>
      <c:overlay val="0"/>
      <c:spPr>
        <a:solidFill>
          <a:schemeClr val="accent3">
            <a:lumMod val="20000"/>
            <a:lumOff val="80000"/>
          </a:schemeClr>
        </a:solidFill>
        <a:ln w="25400">
          <a:noFill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ES"/>
        </a:p>
      </c:txPr>
    </c:legend>
    <c:plotVisOnly val="1"/>
    <c:dispBlanksAs val="gap"/>
    <c:showDLblsOverMax val="0"/>
  </c:chart>
  <c:spPr>
    <a:noFill/>
    <a:ln w="3175">
      <a:noFill/>
      <a:prstDash val="solid"/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E18523F-AC55-4A96-BCAA-B16430863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69D026-9EA8-4612-B08D-A04E3131FB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3741-5466-4294-8EEA-091546152741}" type="datetimeFigureOut">
              <a:rPr lang="es-ES" smtClean="0"/>
              <a:t>20/06/2020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AF8D1C-C782-46BB-81A0-EE60403AAD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E4849C-C831-4E22-967B-5B69709BEF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72C46-0AD4-41DC-B111-882819DE2F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48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8C12B-85F7-4E4C-A3B5-3B4CEEAE6A00}" type="datetimeFigureOut">
              <a:rPr lang="es-ES" smtClean="0"/>
              <a:t>20/06/2020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 dirty="0"/>
              <a:t>Editar estilos de texto del patrón</a:t>
            </a:r>
            <a:endParaRPr lang="es-ES" dirty="0"/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B8399-5CE9-4AF3-B21F-15CC16B1DBE3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5336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260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54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939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313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567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9417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415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994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70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704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140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10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9849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8918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542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0907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068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1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761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947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789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8293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3374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8B8399-5CE9-4AF3-B21F-15CC16B1DBE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093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ágenes_Texto importan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es-ES" noProof="0"/>
              <a:t>Insertar imagen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número de diapositiva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Marcador de número de diapositiva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Teléfono</a:t>
            </a:r>
          </a:p>
        </p:txBody>
      </p:sp>
      <p:sp>
        <p:nvSpPr>
          <p:cNvPr id="19" name="Marcador de texto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rtlCol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Sitio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3186" y="1825625"/>
            <a:ext cx="10815864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186" y="1825625"/>
            <a:ext cx="5386614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27685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33186" y="1681163"/>
            <a:ext cx="533214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texto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27685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contenido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186" y="2505075"/>
            <a:ext cx="533214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27685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265862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1" name="Marcador de posición de imagen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rtlCol="0"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Insertar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ido_2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8" name="Marcador de número de diapositiva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ido_3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7" name="Marcador de contenido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texto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 rtl="0">
              <a:lnSpc>
                <a:spcPct val="100000"/>
              </a:lnSpc>
              <a:spcBef>
                <a:spcPct val="0"/>
              </a:spcBef>
            </a:pPr>
            <a:r>
              <a:rPr lang="es-ES" noProof="0"/>
              <a:t>Editar estilos de texto del patrón</a:t>
            </a:r>
          </a:p>
        </p:txBody>
      </p:sp>
      <p:sp>
        <p:nvSpPr>
          <p:cNvPr id="10" name="Marcador de contenido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ido_2 columna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1" name="Marcador de texto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12" name="Marcador de contenido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15" name="Marcador de número de diapositiva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ido_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 rtl="0">
              <a:buNone/>
            </a:pPr>
            <a:r>
              <a:rPr lang="es-ES" noProof="0"/>
              <a:t>Insertar imagen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 rtl="0">
              <a:lnSpc>
                <a:spcPct val="100000"/>
              </a:lnSpc>
              <a:spcBef>
                <a:spcPct val="0"/>
              </a:spcBef>
              <a:buNone/>
            </a:pPr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 rtl="0">
              <a:lnSpc>
                <a:spcPct val="10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ES" noProof="0"/>
              <a:t>Icono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5" name="Marcador de número de diapositiva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noProof="0" smtClean="0">
                <a:solidFill>
                  <a:schemeClr val="bg1"/>
                </a:solidFill>
              </a:rPr>
              <a:pPr algn="ctr" rtl="0"/>
              <a:t>‹Nº›</a:t>
            </a:fld>
            <a:endParaRPr lang="es-ES" sz="1200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número de diapositiva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 rtl="0"/>
            <a:fld id="{817179DE-9BF3-494C-804F-0C7C90AC8700}" type="slidenum">
              <a:rPr lang="es-ES" noProof="0" smtClean="0"/>
              <a:pPr algn="ctr" rtl="0"/>
              <a:t>‹Nº›</a:t>
            </a:fld>
            <a:endParaRPr lang="es-ES" noProof="0"/>
          </a:p>
        </p:txBody>
      </p:sp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Uzw1kLfaaWs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microsoft.com/office/2007/relationships/hdphoto" Target="../media/hdphoto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3.mp4"/><Relationship Id="rId7" Type="http://schemas.openxmlformats.org/officeDocument/2006/relationships/image" Target="../media/image25.png"/><Relationship Id="rId12" Type="http://schemas.openxmlformats.org/officeDocument/2006/relationships/image" Target="../media/image5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50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9.png"/><Relationship Id="rId4" Type="http://schemas.openxmlformats.org/officeDocument/2006/relationships/video" Target="../media/media3.mp4"/><Relationship Id="rId9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FC4KTP0wHWA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52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jpg"/><Relationship Id="rId1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microsoft.com/office/2007/relationships/hdphoto" Target="../media/hdphoto1.wdp"/><Relationship Id="rId15" Type="http://schemas.openxmlformats.org/officeDocument/2006/relationships/image" Target="../media/image17.png"/><Relationship Id="rId10" Type="http://schemas.openxmlformats.org/officeDocument/2006/relationships/image" Target="../media/image12.jpg"/><Relationship Id="rId19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microsoft.com/office/2007/relationships/hdphoto" Target="../media/hdphoto2.wdp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SPm5C-sznwE?feature=oembe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E0j81ejQlHw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1583" r="22591" b="14337"/>
          <a:stretch/>
        </p:blipFill>
        <p:spPr>
          <a:xfrm>
            <a:off x="6516914" y="0"/>
            <a:ext cx="5675085" cy="6858000"/>
          </a:xfrm>
        </p:spPr>
      </p:pic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68B6FFC1-6A21-4DAC-82BC-F2966925C16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 r="3606" b="19931"/>
          <a:stretch/>
        </p:blipFill>
        <p:spPr>
          <a:xfrm>
            <a:off x="0" y="-1"/>
            <a:ext cx="8115300" cy="6858001"/>
          </a:xfrm>
        </p:spPr>
      </p:pic>
      <p:grpSp>
        <p:nvGrpSpPr>
          <p:cNvPr id="9" name="Grupo 8" descr="elemento decorativo">
            <a:extLst>
              <a:ext uri="{FF2B5EF4-FFF2-40B4-BE49-F238E27FC236}">
                <a16:creationId xmlns:a16="http://schemas.microsoft.com/office/drawing/2014/main" id="{E7969C14-1078-4610-9BC5-74119C9B87BE}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646" y="4904428"/>
            <a:ext cx="5005614" cy="1148519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TRABAJO FINAL DE GRADO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b="1" dirty="0">
                <a:solidFill>
                  <a:schemeClr val="bg1"/>
                </a:solidFill>
              </a:rPr>
              <a:t>Ingeniería Informática – Ingeniería del Software</a:t>
            </a:r>
          </a:p>
          <a:p>
            <a:pPr marL="0" indent="0" rtl="0">
              <a:spcBef>
                <a:spcPts val="0"/>
              </a:spcBef>
              <a:buNone/>
            </a:pPr>
            <a:endParaRPr lang="es-ES" b="1" dirty="0">
              <a:solidFill>
                <a:schemeClr val="bg1"/>
              </a:solidFill>
            </a:endParaRP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Autor: Álvaro  de la Flor Bonilla</a:t>
            </a:r>
          </a:p>
          <a:p>
            <a:pPr marL="0" indent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Tutor: José Antonio Parejo Maestre</a:t>
            </a:r>
          </a:p>
        </p:txBody>
      </p:sp>
      <p:sp>
        <p:nvSpPr>
          <p:cNvPr id="33" name="Título 32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46" y="4008898"/>
            <a:ext cx="5005614" cy="822960"/>
          </a:xfrm>
        </p:spPr>
        <p:txBody>
          <a:bodyPr rtlCol="0"/>
          <a:lstStyle/>
          <a:p>
            <a:pPr rtl="0"/>
            <a:r>
              <a:rPr lang="es-ES" sz="6000" dirty="0">
                <a:solidFill>
                  <a:schemeClr val="bg1"/>
                </a:solidFill>
              </a:rPr>
              <a:t>CLARIFY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8" name="Imagen 7" descr="Imagen que contiene alimentos, dibujo, señal&#10;&#10;Descripción generada automáticamente">
            <a:extLst>
              <a:ext uri="{FF2B5EF4-FFF2-40B4-BE49-F238E27FC236}">
                <a16:creationId xmlns:a16="http://schemas.microsoft.com/office/drawing/2014/main" id="{77669B69-4E5A-484F-BC5A-BAC8A7BEE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242025"/>
            <a:ext cx="2533650" cy="33754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924F642-D467-47C0-B437-8CE8B4C77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6453" y="4213751"/>
            <a:ext cx="1886857" cy="168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5955"/>
          <a:stretch/>
        </p:blipFill>
        <p:spPr>
          <a:xfrm>
            <a:off x="7354814" y="0"/>
            <a:ext cx="4837186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10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5" name="Imagen 24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FAF97765-1DCB-4994-BD17-F89C55606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3" y="410800"/>
            <a:ext cx="1767540" cy="1767540"/>
          </a:xfrm>
          <a:prstGeom prst="rect">
            <a:avLst/>
          </a:prstGeom>
        </p:spPr>
      </p:pic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2811726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Clarify</a:t>
            </a: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-14504" y="340999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3 – FIDELIZACIÓN Y GAMIFICACIÓN</a:t>
            </a:r>
          </a:p>
        </p:txBody>
      </p:sp>
    </p:spTree>
    <p:extLst>
      <p:ext uri="{BB962C8B-B14F-4D97-AF65-F5344CB8AC3E}">
        <p14:creationId xmlns:p14="http://schemas.microsoft.com/office/powerpoint/2010/main" val="94118082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posición de imagen 6">
            <a:extLst>
              <a:ext uri="{FF2B5EF4-FFF2-40B4-BE49-F238E27FC236}">
                <a16:creationId xmlns:a16="http://schemas.microsoft.com/office/drawing/2014/main" id="{D8912A85-4A66-4ED0-B032-C7AE49D9C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55"/>
          <a:stretch/>
        </p:blipFill>
        <p:spPr>
          <a:xfrm>
            <a:off x="7354814" y="0"/>
            <a:ext cx="4837186" cy="6858000"/>
          </a:xfrm>
          <a:prstGeom prst="rect">
            <a:avLst/>
          </a:prstGeo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530357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11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5" name="Imagen 24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FAF97765-1DCB-4994-BD17-F89C55606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3" y="410800"/>
            <a:ext cx="1767540" cy="1767540"/>
          </a:xfrm>
          <a:prstGeom prst="rect">
            <a:avLst/>
          </a:prstGeom>
        </p:spPr>
      </p:pic>
      <p:grpSp>
        <p:nvGrpSpPr>
          <p:cNvPr id="20" name="Grupo 19" descr="elemento decorativo">
            <a:extLst>
              <a:ext uri="{FF2B5EF4-FFF2-40B4-BE49-F238E27FC236}">
                <a16:creationId xmlns:a16="http://schemas.microsoft.com/office/drawing/2014/main" id="{F05A856E-B080-43AD-B028-AD5A3DA7731A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3389FFCD-E72A-4543-B103-36A044CBBC5D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AA13C071-ABF4-4399-B654-162A3F652C85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BE2690DE-C64D-489C-AADC-FE0CA5B42DED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2811726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Clarify</a:t>
            </a: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-14504" y="22860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3 – FIDELIZACIÓN Y GAMIFICACIÓN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C19F42F8-FBD5-43F6-8948-3AD24F60B556}"/>
              </a:ext>
            </a:extLst>
          </p:cNvPr>
          <p:cNvSpPr/>
          <p:nvPr/>
        </p:nvSpPr>
        <p:spPr>
          <a:xfrm>
            <a:off x="759604" y="3625959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Raleway" panose="020B0604020202020204" charset="0"/>
                <a:cs typeface="Raleway" panose="020B0604020202020204" charset="0"/>
              </a:rPr>
              <a:t>Distinción de marca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5650941-78B7-459F-BEA1-E7845E439565}"/>
              </a:ext>
            </a:extLst>
          </p:cNvPr>
          <p:cNvSpPr/>
          <p:nvPr/>
        </p:nvSpPr>
        <p:spPr>
          <a:xfrm>
            <a:off x="759603" y="4918668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Raleway" panose="020B0604020202020204" charset="0"/>
                <a:cs typeface="Raleway" panose="020B0604020202020204" charset="0"/>
              </a:rPr>
              <a:t>¡Todo es un juego!</a:t>
            </a:r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/>
          <a:stretch/>
        </p:blipFill>
        <p:spPr>
          <a:xfrm>
            <a:off x="8348700" y="0"/>
            <a:ext cx="3857625" cy="6858000"/>
          </a:xfr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36C2EBD4-6D57-4733-BE66-09571E1C2BD1}"/>
              </a:ext>
            </a:extLst>
          </p:cNvPr>
          <p:cNvSpPr/>
          <p:nvPr/>
        </p:nvSpPr>
        <p:spPr>
          <a:xfrm>
            <a:off x="10363200" y="2666998"/>
            <a:ext cx="1657350" cy="4381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244E498-C0EA-4BC6-9E0A-0544BD50A79B}"/>
              </a:ext>
            </a:extLst>
          </p:cNvPr>
          <p:cNvSpPr/>
          <p:nvPr/>
        </p:nvSpPr>
        <p:spPr>
          <a:xfrm>
            <a:off x="8553450" y="5349240"/>
            <a:ext cx="2305050" cy="4381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56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" grpId="0" animBg="1"/>
      <p:bldP spid="2" grpId="1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5955"/>
          <a:stretch/>
        </p:blipFill>
        <p:spPr>
          <a:xfrm>
            <a:off x="7354814" y="0"/>
            <a:ext cx="4837186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12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5" name="Imagen 24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FAF97765-1DCB-4994-BD17-F89C55606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3" y="410800"/>
            <a:ext cx="1767540" cy="1767540"/>
          </a:xfrm>
          <a:prstGeom prst="rect">
            <a:avLst/>
          </a:prstGeom>
        </p:spPr>
      </p:pic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2811726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Clarify</a:t>
            </a: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-14504" y="340999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TALKBACK + CONTROL POR VOZ</a:t>
            </a:r>
          </a:p>
        </p:txBody>
      </p:sp>
    </p:spTree>
    <p:extLst>
      <p:ext uri="{BB962C8B-B14F-4D97-AF65-F5344CB8AC3E}">
        <p14:creationId xmlns:p14="http://schemas.microsoft.com/office/powerpoint/2010/main" val="4249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ementos multimedia en línea 3">
            <a:hlinkClick r:id="" action="ppaction://media"/>
            <a:extLst>
              <a:ext uri="{FF2B5EF4-FFF2-40B4-BE49-F238E27FC236}">
                <a16:creationId xmlns:a16="http://schemas.microsoft.com/office/drawing/2014/main" id="{FB5400A5-B039-4962-8187-C491F6699B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668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5229" r="9815"/>
          <a:stretch/>
        </p:blipFill>
        <p:spPr>
          <a:xfrm>
            <a:off x="-1" y="0"/>
            <a:ext cx="6682059" cy="685800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423" y="1272722"/>
            <a:ext cx="4796120" cy="3611880"/>
          </a:xfrm>
        </p:spPr>
        <p:txBody>
          <a:bodyPr rtlCol="0"/>
          <a:lstStyle/>
          <a:p>
            <a:pPr algn="ctr" rtl="0"/>
            <a:r>
              <a:rPr lang="es-ES" b="1" dirty="0"/>
              <a:t>ARQUITECTURA</a:t>
            </a:r>
            <a:r>
              <a:rPr lang="es-ES" dirty="0"/>
              <a:t> DE LA APLICACIÓN</a:t>
            </a:r>
          </a:p>
        </p:txBody>
      </p:sp>
      <p:grpSp>
        <p:nvGrpSpPr>
          <p:cNvPr id="4" name="Grupo 3" descr="elemento decorativo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E95648EE-A8B8-4E4F-9096-F32F617C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pic>
        <p:nvPicPr>
          <p:cNvPr id="11" name="Imagen 10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6F9EF42A-41A5-449B-91B5-EE64872C4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32" y="1283493"/>
            <a:ext cx="11391336" cy="42910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925013-DFF8-42FE-AF59-4E52412DD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1" y="1504949"/>
            <a:ext cx="1390652" cy="139065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7DA0497-4FD7-4263-A180-843254AF6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951" y="1504949"/>
            <a:ext cx="1390652" cy="1390652"/>
          </a:xfrm>
          <a:prstGeom prst="rect">
            <a:avLst/>
          </a:prstGeom>
        </p:spPr>
      </p:pic>
      <p:pic>
        <p:nvPicPr>
          <p:cNvPr id="18" name="Imagen 17" descr="Imagen que contiene texto, señal&#10;&#10;Descripción generada automáticamente">
            <a:extLst>
              <a:ext uri="{FF2B5EF4-FFF2-40B4-BE49-F238E27FC236}">
                <a16:creationId xmlns:a16="http://schemas.microsoft.com/office/drawing/2014/main" id="{978CFFAA-FBD3-444D-9E26-C442D116D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5124" y="2013653"/>
            <a:ext cx="1009345" cy="100934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8E7173B-2172-423D-89CF-9243023A9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3185" y="2308927"/>
            <a:ext cx="1009345" cy="1009345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A17DB43-2CF4-42A9-9505-900CD99FB70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8263185" y="4613370"/>
            <a:ext cx="1009345" cy="100934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37748C8-21CC-4935-BADF-9588E36A677B}"/>
              </a:ext>
            </a:extLst>
          </p:cNvPr>
          <p:cNvSpPr/>
          <p:nvPr/>
        </p:nvSpPr>
        <p:spPr>
          <a:xfrm>
            <a:off x="7115125" y="3428999"/>
            <a:ext cx="4991100" cy="2400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75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E95648EE-A8B8-4E4F-9096-F32F617C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pic>
        <p:nvPicPr>
          <p:cNvPr id="3" name="Imagen 2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85A6E75A-DCC2-4F56-863B-8F26DA13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11" y="666751"/>
            <a:ext cx="10241578" cy="52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6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5333"/>
          <a:stretch/>
        </p:blipFill>
        <p:spPr>
          <a:xfrm>
            <a:off x="-3741" y="0"/>
            <a:ext cx="6672253" cy="688467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0423" y="1272722"/>
            <a:ext cx="4796120" cy="3611880"/>
          </a:xfrm>
        </p:spPr>
        <p:txBody>
          <a:bodyPr rtlCol="0"/>
          <a:lstStyle/>
          <a:p>
            <a:pPr algn="ctr" rtl="0"/>
            <a:r>
              <a:rPr lang="es-ES" b="1" dirty="0"/>
              <a:t>MÉTODOLOGÍA </a:t>
            </a:r>
            <a:br>
              <a:rPr lang="es-ES" b="1" dirty="0"/>
            </a:br>
            <a:r>
              <a:rPr lang="es-ES" dirty="0"/>
              <a:t>Y </a:t>
            </a:r>
            <a:br>
              <a:rPr lang="es-ES" dirty="0"/>
            </a:br>
            <a:r>
              <a:rPr lang="es-ES" b="1" dirty="0"/>
              <a:t>PLANIFICACIÓN</a:t>
            </a:r>
            <a:endParaRPr lang="es-ES" dirty="0"/>
          </a:p>
        </p:txBody>
      </p:sp>
      <p:grpSp>
        <p:nvGrpSpPr>
          <p:cNvPr id="4" name="Grupo 3" descr="elemento decorativo">
            <a:extLst>
              <a:ext uri="{FF2B5EF4-FFF2-40B4-BE49-F238E27FC236}">
                <a16:creationId xmlns:a16="http://schemas.microsoft.com/office/drawing/2014/main" id="{EB664AAE-5AE9-41D7-8346-002B9F445323}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146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E95648EE-A8B8-4E4F-9096-F32F617C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pic>
        <p:nvPicPr>
          <p:cNvPr id="9" name="Imagen 8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19D0F76C-87E8-433C-829B-448357C9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314" y="0"/>
            <a:ext cx="9977372" cy="6290514"/>
          </a:xfrm>
          <a:prstGeom prst="rect">
            <a:avLst/>
          </a:prstGeom>
        </p:spPr>
      </p:pic>
      <p:sp>
        <p:nvSpPr>
          <p:cNvPr id="10" name="Google Shape;175;p21">
            <a:extLst>
              <a:ext uri="{FF2B5EF4-FFF2-40B4-BE49-F238E27FC236}">
                <a16:creationId xmlns:a16="http://schemas.microsoft.com/office/drawing/2014/main" id="{DD620AA9-767D-4E48-825B-EBF94CF1C356}"/>
              </a:ext>
            </a:extLst>
          </p:cNvPr>
          <p:cNvSpPr/>
          <p:nvPr/>
        </p:nvSpPr>
        <p:spPr>
          <a:xfrm>
            <a:off x="0" y="5734050"/>
            <a:ext cx="7605380" cy="704700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SCRUM MODIFICADO</a:t>
            </a:r>
          </a:p>
        </p:txBody>
      </p:sp>
      <p:sp>
        <p:nvSpPr>
          <p:cNvPr id="11" name="Google Shape;175;p21">
            <a:extLst>
              <a:ext uri="{FF2B5EF4-FFF2-40B4-BE49-F238E27FC236}">
                <a16:creationId xmlns:a16="http://schemas.microsoft.com/office/drawing/2014/main" id="{D03CA991-BD9D-4FC9-BC83-2364A168D692}"/>
              </a:ext>
            </a:extLst>
          </p:cNvPr>
          <p:cNvSpPr/>
          <p:nvPr/>
        </p:nvSpPr>
        <p:spPr>
          <a:xfrm>
            <a:off x="0" y="2819400"/>
            <a:ext cx="12192000" cy="1030557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TEAM</a:t>
            </a:r>
          </a:p>
        </p:txBody>
      </p:sp>
      <p:pic>
        <p:nvPicPr>
          <p:cNvPr id="13" name="Imagen 12" descr="Imagen que contiene reloj&#10;&#10;Descripción generada automáticamente">
            <a:extLst>
              <a:ext uri="{FF2B5EF4-FFF2-40B4-BE49-F238E27FC236}">
                <a16:creationId xmlns:a16="http://schemas.microsoft.com/office/drawing/2014/main" id="{8819DAE9-C344-402D-8347-C38BAD26A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872" y="151472"/>
            <a:ext cx="1030557" cy="1030557"/>
          </a:xfrm>
          <a:prstGeom prst="rect">
            <a:avLst/>
          </a:prstGeom>
        </p:spPr>
      </p:pic>
      <p:pic>
        <p:nvPicPr>
          <p:cNvPr id="15" name="Imagen 14" descr="Imagen que contiene dibujo, cuarto&#10;&#10;Descripción generada automáticamente">
            <a:extLst>
              <a:ext uri="{FF2B5EF4-FFF2-40B4-BE49-F238E27FC236}">
                <a16:creationId xmlns:a16="http://schemas.microsoft.com/office/drawing/2014/main" id="{4684597B-20BF-47AD-BF9F-A7B050958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674" y="4724400"/>
            <a:ext cx="771038" cy="77103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1FD8997-C480-4668-8545-5D6870D62B3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315600" y="4716290"/>
            <a:ext cx="771038" cy="771038"/>
          </a:xfrm>
          <a:prstGeom prst="rect">
            <a:avLst/>
          </a:prstGeom>
        </p:spPr>
      </p:pic>
      <p:pic>
        <p:nvPicPr>
          <p:cNvPr id="20" name="Imagen 19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3C189DD8-53DE-49AC-B778-418AD15E6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966" y="2872769"/>
            <a:ext cx="851414" cy="851414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28C659B3-A0AD-4C60-A8D7-66A84722259F}"/>
              </a:ext>
            </a:extLst>
          </p:cNvPr>
          <p:cNvSpPr/>
          <p:nvPr/>
        </p:nvSpPr>
        <p:spPr>
          <a:xfrm>
            <a:off x="1103184" y="1626181"/>
            <a:ext cx="9977371" cy="3374581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                  </a:t>
            </a:r>
            <a:r>
              <a:rPr lang="es-ES" sz="44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 charset="0"/>
                <a:cs typeface="Raleway" panose="020B0604020202020204" charset="0"/>
              </a:rPr>
              <a:t>Cliente Piloto</a:t>
            </a:r>
          </a:p>
          <a:p>
            <a:pPr algn="ctr"/>
            <a:r>
              <a:rPr lang="es-ES" sz="36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              Miembro de la ONCE</a:t>
            </a:r>
          </a:p>
        </p:txBody>
      </p:sp>
      <p:pic>
        <p:nvPicPr>
          <p:cNvPr id="22" name="Imagen 21" descr="Imagen que contiene objeto, luz&#10;&#10;Descripción generada automáticamente">
            <a:extLst>
              <a:ext uri="{FF2B5EF4-FFF2-40B4-BE49-F238E27FC236}">
                <a16:creationId xmlns:a16="http://schemas.microsoft.com/office/drawing/2014/main" id="{71CD1FF3-862F-4E7E-9EF8-77078B1293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6669" y="1875426"/>
            <a:ext cx="2960151" cy="28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video_2020-06-14_19-44-11">
            <a:hlinkClick r:id="" action="ppaction://media"/>
            <a:extLst>
              <a:ext uri="{FF2B5EF4-FFF2-40B4-BE49-F238E27FC236}">
                <a16:creationId xmlns:a16="http://schemas.microsoft.com/office/drawing/2014/main" id="{E402B56E-9F95-48A3-A0E9-F75A375B9A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67750" y="0"/>
            <a:ext cx="3857625" cy="6858000"/>
          </a:xfrm>
          <a:prstGeom prst="rect">
            <a:avLst/>
          </a:prstGeom>
        </p:spPr>
      </p:pic>
      <p:pic>
        <p:nvPicPr>
          <p:cNvPr id="8" name="production ID_4115114">
            <a:hlinkClick r:id="" action="ppaction://media"/>
            <a:extLst>
              <a:ext uri="{FF2B5EF4-FFF2-40B4-BE49-F238E27FC236}">
                <a16:creationId xmlns:a16="http://schemas.microsoft.com/office/drawing/2014/main" id="{A7AFA00C-B1C1-42CE-931E-CD6E5D0F006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75675" y="0"/>
            <a:ext cx="3616325" cy="6858000"/>
          </a:xfrm>
          <a:prstGeom prst="rect">
            <a:avLst/>
          </a:prstGeom>
        </p:spPr>
      </p:pic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19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EEB165A5-A9B0-4018-B9DB-F9123E4D413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5996"/>
          <a:stretch/>
        </p:blipFill>
        <p:spPr>
          <a:xfrm>
            <a:off x="8349635" y="0"/>
            <a:ext cx="3842365" cy="6858000"/>
          </a:xfrm>
          <a:prstGeom prst="rect">
            <a:avLst/>
          </a:prstGeo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-14504" y="230509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REPERCUSIONES Y CAMBIOS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8B68F99B-EBB7-4A94-BAE9-04D0A05EE732}"/>
              </a:ext>
            </a:extLst>
          </p:cNvPr>
          <p:cNvSpPr/>
          <p:nvPr/>
        </p:nvSpPr>
        <p:spPr>
          <a:xfrm>
            <a:off x="779203" y="3638550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Nuevo plan de pilotaje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79B828F8-87C4-43C8-A8B5-966815C00BB2}"/>
              </a:ext>
            </a:extLst>
          </p:cNvPr>
          <p:cNvSpPr/>
          <p:nvPr/>
        </p:nvSpPr>
        <p:spPr>
          <a:xfrm>
            <a:off x="759604" y="4673709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Raleway" panose="020B0604020202020204" charset="0"/>
                <a:cs typeface="Raleway" panose="020B0604020202020204" charset="0"/>
              </a:rPr>
              <a:t>Nueva funcionalidad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C7F543E-C5D5-44D5-8BEA-DC6730F245DF}"/>
              </a:ext>
            </a:extLst>
          </p:cNvPr>
          <p:cNvSpPr/>
          <p:nvPr/>
        </p:nvSpPr>
        <p:spPr>
          <a:xfrm>
            <a:off x="759603" y="5714615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Raleway" panose="020B0604020202020204" charset="0"/>
                <a:cs typeface="Raleway" panose="020B0604020202020204" charset="0"/>
              </a:rPr>
              <a:t>Reuniones telemáticas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FBBBCD7E-8E80-4530-BCB4-8A1D6E8B2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66356" y="3617536"/>
            <a:ext cx="929367" cy="92936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E404784-B468-465C-8569-5A451ABD73A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66356" y="4628607"/>
            <a:ext cx="929366" cy="92820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D95B846-D123-4500-9AA0-9B5DD207D073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66355" y="5682185"/>
            <a:ext cx="929366" cy="928205"/>
          </a:xfrm>
          <a:prstGeom prst="rect">
            <a:avLst/>
          </a:prstGeom>
        </p:spPr>
      </p:pic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421458" y="801296"/>
            <a:ext cx="5939864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CORONAVIRUS</a:t>
            </a:r>
          </a:p>
        </p:txBody>
      </p:sp>
    </p:spTree>
    <p:extLst>
      <p:ext uri="{BB962C8B-B14F-4D97-AF65-F5344CB8AC3E}">
        <p14:creationId xmlns:p14="http://schemas.microsoft.com/office/powerpoint/2010/main" val="15379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351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78F6096-32CC-4AFE-AE1D-9EA2D1C05B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Elementos multimedia en línea 1">
            <a:hlinkClick r:id="" action="ppaction://media"/>
            <a:extLst>
              <a:ext uri="{FF2B5EF4-FFF2-40B4-BE49-F238E27FC236}">
                <a16:creationId xmlns:a16="http://schemas.microsoft.com/office/drawing/2014/main" id="{B0FF3345-180D-4A7E-AE5D-4E20AECBA5C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6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20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-14504" y="230509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DISTRIBUCION</a:t>
            </a:r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421458" y="801296"/>
            <a:ext cx="639844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PLANIFICACIÓN</a:t>
            </a: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CA5309D9-500C-475D-99E3-7B7C016B670F}"/>
              </a:ext>
            </a:extLst>
          </p:cNvPr>
          <p:cNvSpPr/>
          <p:nvPr/>
        </p:nvSpPr>
        <p:spPr>
          <a:xfrm>
            <a:off x="421458" y="5333999"/>
            <a:ext cx="3064692" cy="72270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721 P. H.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B1CB107B-D41D-4270-9ED3-EB7F2CC6207C}"/>
              </a:ext>
            </a:extLst>
          </p:cNvPr>
          <p:cNvSpPr/>
          <p:nvPr/>
        </p:nvSpPr>
        <p:spPr>
          <a:xfrm>
            <a:off x="4563654" y="5333999"/>
            <a:ext cx="3064692" cy="72270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8 Sprints</a:t>
            </a:r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B97B054F-BEFB-4D6B-94D7-4FD58355C268}"/>
              </a:ext>
            </a:extLst>
          </p:cNvPr>
          <p:cNvSpPr/>
          <p:nvPr/>
        </p:nvSpPr>
        <p:spPr>
          <a:xfrm>
            <a:off x="8705850" y="5333999"/>
            <a:ext cx="3064692" cy="72270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28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Febrero - Junio</a:t>
            </a:r>
          </a:p>
        </p:txBody>
      </p:sp>
      <p:pic>
        <p:nvPicPr>
          <p:cNvPr id="3" name="Imagen 2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2FF4582F-CB3E-4380-AF6C-68080A7B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56" y="3495752"/>
            <a:ext cx="1676095" cy="167609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B30DCA0-535C-4E7E-A719-C87E540A18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57952" y="3496800"/>
            <a:ext cx="1676095" cy="1673999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86BACC9-58E7-4C60-BC47-33CE5A1AD8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00148" y="3496799"/>
            <a:ext cx="1676095" cy="1673999"/>
          </a:xfrm>
          <a:prstGeom prst="rect">
            <a:avLst/>
          </a:prstGeom>
        </p:spPr>
      </p:pic>
      <p:pic>
        <p:nvPicPr>
          <p:cNvPr id="33" name="Imagen 32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9AAE5E3D-F075-46BB-9313-F13D2A485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6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21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-14504" y="230509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RENDIMIENTO</a:t>
            </a:r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421458" y="801296"/>
            <a:ext cx="639844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PLANIFICACIÓN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9AA4155A-0A11-4705-84C1-8872B3831F79}"/>
                  </a:ext>
                </a:extLst>
              </p:cNvPr>
              <p:cNvSpPr/>
              <p:nvPr/>
            </p:nvSpPr>
            <p:spPr>
              <a:xfrm>
                <a:off x="421458" y="5333999"/>
                <a:ext cx="3064692" cy="7227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3600" b="1" dirty="0">
                    <a:solidFill>
                      <a:schemeClr val="bg2">
                        <a:lumMod val="50000"/>
                      </a:schemeClr>
                    </a:solidFill>
                    <a:latin typeface="Raleway" panose="020B0604020202020204" charset="0"/>
                    <a:cs typeface="Raleway" panose="020B0604020202020204" charset="0"/>
                  </a:rPr>
                  <a:t>90,1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</m:ctrlPr>
                      </m:fPr>
                      <m:num>
                        <m: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  <m:t>𝑷</m:t>
                        </m:r>
                        <m: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  <m:t>.</m:t>
                        </m:r>
                        <m: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  <m:t>𝑯</m:t>
                        </m:r>
                      </m:num>
                      <m:den>
                        <m: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  <m:t>𝑺𝑷𝑹𝑰𝑵𝑻</m:t>
                        </m:r>
                      </m:den>
                    </m:f>
                  </m:oMath>
                </a14:m>
                <a:endParaRPr lang="es-ES" sz="2800" b="1" dirty="0">
                  <a:solidFill>
                    <a:schemeClr val="bg2">
                      <a:lumMod val="50000"/>
                    </a:schemeClr>
                  </a:solidFill>
                  <a:latin typeface="Raleway" panose="020B0604020202020204" charset="0"/>
                  <a:cs typeface="Raleway" panose="020B0604020202020204" charset="0"/>
                </a:endParaRPr>
              </a:p>
            </p:txBody>
          </p:sp>
        </mc:Choice>
        <mc:Fallback xmlns=""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9AA4155A-0A11-4705-84C1-8872B3831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58" y="5333999"/>
                <a:ext cx="3064692" cy="722705"/>
              </a:xfrm>
              <a:prstGeom prst="roundRect">
                <a:avLst/>
              </a:prstGeom>
              <a:blipFill>
                <a:blip r:embed="rId3"/>
                <a:stretch>
                  <a:fillRect t="-11765" b="-210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26CB1D5-E306-4922-92B7-DB1168EF4065}"/>
              </a:ext>
            </a:extLst>
          </p:cNvPr>
          <p:cNvSpPr/>
          <p:nvPr/>
        </p:nvSpPr>
        <p:spPr>
          <a:xfrm>
            <a:off x="4563654" y="5333999"/>
            <a:ext cx="3064692" cy="72270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243 HORAS</a:t>
            </a:r>
            <a:endParaRPr lang="es-ES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D234321-86AC-4EC9-8CC9-9E613AF4B0E6}"/>
              </a:ext>
            </a:extLst>
          </p:cNvPr>
          <p:cNvSpPr/>
          <p:nvPr/>
        </p:nvSpPr>
        <p:spPr>
          <a:xfrm>
            <a:off x="8705850" y="5333999"/>
            <a:ext cx="3064692" cy="72270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51 HORAS</a:t>
            </a:r>
            <a:endParaRPr lang="es-ES" dirty="0"/>
          </a:p>
        </p:txBody>
      </p:sp>
      <p:pic>
        <p:nvPicPr>
          <p:cNvPr id="10" name="Imagen 9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055FA4BE-1BD5-4CA4-BE5D-D7D9EC86F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56" y="3495752"/>
            <a:ext cx="1676095" cy="16760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C4CECDA-4E72-4F69-BC6A-EE4A577EEA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57952" y="3496800"/>
            <a:ext cx="1676094" cy="167399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8374B32-A58F-4F18-A64E-AFAEBA55A3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00215" y="3496799"/>
            <a:ext cx="1675961" cy="1673999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FBFCC12-55AD-4182-9580-FAAE5109F514}"/>
              </a:ext>
            </a:extLst>
          </p:cNvPr>
          <p:cNvSpPr/>
          <p:nvPr/>
        </p:nvSpPr>
        <p:spPr>
          <a:xfrm>
            <a:off x="4454984" y="5934101"/>
            <a:ext cx="2416994" cy="50953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240 H. ESPERADAS</a:t>
            </a:r>
            <a:endParaRPr lang="es-ES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8975263-CC13-46C8-BFB8-F7F2449BD242}"/>
              </a:ext>
            </a:extLst>
          </p:cNvPr>
          <p:cNvSpPr/>
          <p:nvPr/>
        </p:nvSpPr>
        <p:spPr>
          <a:xfrm>
            <a:off x="8591216" y="5934101"/>
            <a:ext cx="2416994" cy="50953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40 H. ESPERADAS</a:t>
            </a:r>
            <a:endParaRPr lang="es-ES" dirty="0"/>
          </a:p>
        </p:txBody>
      </p:sp>
      <p:pic>
        <p:nvPicPr>
          <p:cNvPr id="22" name="Imagen 21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3EE3BDC8-63C5-434F-9894-FC3DA9C2C0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4A6BE34D-57CC-4681-8892-25FDF1C02B5E}"/>
              </a:ext>
            </a:extLst>
          </p:cNvPr>
          <p:cNvSpPr/>
          <p:nvPr/>
        </p:nvSpPr>
        <p:spPr>
          <a:xfrm>
            <a:off x="6905611" y="1023205"/>
            <a:ext cx="3863630" cy="72270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  <a:cs typeface="Raleway" panose="020B0604020202020204" charset="0"/>
              </a:rPr>
              <a:t>5.716,8 €</a:t>
            </a:r>
            <a:endParaRPr lang="es-E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91DCEB7C-1B84-49C7-B5EF-E8F0AF440188}"/>
              </a:ext>
            </a:extLst>
          </p:cNvPr>
          <p:cNvSpPr/>
          <p:nvPr/>
        </p:nvSpPr>
        <p:spPr>
          <a:xfrm>
            <a:off x="6819900" y="1644402"/>
            <a:ext cx="2416994" cy="50953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E7E6E6">
                    <a:lumMod val="50000"/>
                  </a:srgbClr>
                </a:solidFill>
                <a:latin typeface="Raleway" panose="020B0604020202020204" charset="0"/>
              </a:rPr>
              <a:t>COSTE TOTAL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8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9" grpId="0" animBg="1"/>
      <p:bldP spid="20" grpId="0" animBg="1"/>
      <p:bldP spid="16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22</a:t>
            </a:fld>
            <a:endParaRPr lang="es-ES" sz="1200" dirty="0">
              <a:solidFill>
                <a:schemeClr val="bg1"/>
              </a:solidFill>
            </a:endParaRPr>
          </a:p>
        </p:txBody>
      </p:sp>
      <p:pic>
        <p:nvPicPr>
          <p:cNvPr id="22" name="Imagen 21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3EE3BDC8-63C5-434F-9894-FC3DA9C2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sp>
        <p:nvSpPr>
          <p:cNvPr id="21" name="Título 3">
            <a:extLst>
              <a:ext uri="{FF2B5EF4-FFF2-40B4-BE49-F238E27FC236}">
                <a16:creationId xmlns:a16="http://schemas.microsoft.com/office/drawing/2014/main" id="{5ED3B5C0-58DC-4FF6-8291-A076E9BA1990}"/>
              </a:ext>
            </a:extLst>
          </p:cNvPr>
          <p:cNvSpPr txBox="1">
            <a:spLocks/>
          </p:cNvSpPr>
          <p:nvPr/>
        </p:nvSpPr>
        <p:spPr>
          <a:xfrm>
            <a:off x="757874" y="148269"/>
            <a:ext cx="5336498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BURN-DOWN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425872D-8D50-4C2B-9721-DC3F492EFF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84838" y="1701412"/>
            <a:ext cx="2827657" cy="1473233"/>
          </a:xfrm>
          <a:prstGeom prst="rect">
            <a:avLst/>
          </a:prstGeom>
        </p:spPr>
      </p:pic>
      <p:pic>
        <p:nvPicPr>
          <p:cNvPr id="11" name="Imagen 1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FD0A0A7-542C-4F23-81DD-A03ACF0E9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10" y="1701412"/>
            <a:ext cx="2833141" cy="147323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BDE6257-982A-416F-905B-99FAA33131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29282" y="1701412"/>
            <a:ext cx="2805599" cy="147323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E122AA-FEA5-41A8-B960-DBDFA67EBE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62452" y="3631554"/>
            <a:ext cx="2805599" cy="147323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8CAF2AB6-A622-4D7F-AD10-7658536730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251668" y="1701411"/>
            <a:ext cx="2799730" cy="147323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522FE54-7570-4B9B-957D-5134C62934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184838" y="3631553"/>
            <a:ext cx="2787991" cy="147323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7A8549D-89CA-4D97-A649-9C41B2F48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229282" y="3637564"/>
            <a:ext cx="2787991" cy="146121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FFE5448-FC2A-4BD2-9731-B131D9F0CC6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9257537" y="3631553"/>
            <a:ext cx="2787990" cy="146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2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23</a:t>
            </a:fld>
            <a:endParaRPr lang="es-ES" sz="1200" dirty="0">
              <a:solidFill>
                <a:schemeClr val="bg1"/>
              </a:solidFill>
            </a:endParaRPr>
          </a:p>
        </p:txBody>
      </p:sp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D2F45B7F-748C-414C-9BB5-563E27C70D91}"/>
              </a:ext>
            </a:extLst>
          </p:cNvPr>
          <p:cNvGraphicFramePr/>
          <p:nvPr/>
        </p:nvGraphicFramePr>
        <p:xfrm>
          <a:off x="0" y="1342028"/>
          <a:ext cx="12191999" cy="524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Imagen 21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3EE3BDC8-63C5-434F-9894-FC3DA9C2C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sp>
        <p:nvSpPr>
          <p:cNvPr id="8" name="Título 3">
            <a:extLst>
              <a:ext uri="{FF2B5EF4-FFF2-40B4-BE49-F238E27FC236}">
                <a16:creationId xmlns:a16="http://schemas.microsoft.com/office/drawing/2014/main" id="{D19E42FC-FCD7-4E9E-AF92-B9460BBB7199}"/>
              </a:ext>
            </a:extLst>
          </p:cNvPr>
          <p:cNvSpPr txBox="1">
            <a:spLocks/>
          </p:cNvSpPr>
          <p:nvPr/>
        </p:nvSpPr>
        <p:spPr>
          <a:xfrm>
            <a:off x="757874" y="148269"/>
            <a:ext cx="5336498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BURN-UP</a:t>
            </a:r>
          </a:p>
        </p:txBody>
      </p:sp>
    </p:spTree>
    <p:extLst>
      <p:ext uri="{BB962C8B-B14F-4D97-AF65-F5344CB8AC3E}">
        <p14:creationId xmlns:p14="http://schemas.microsoft.com/office/powerpoint/2010/main" val="184811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24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421458" y="801296"/>
            <a:ext cx="6398442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60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</a:t>
            </a:r>
            <a:endParaRPr kumimoji="0" lang="es-ES" sz="60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22" name="Imagen 21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3EE3BDC8-63C5-434F-9894-FC3DA9C2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pic>
        <p:nvPicPr>
          <p:cNvPr id="3" name="Imagen 2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4AE7451-CE26-47A8-9DB5-81362C39A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9" t="50000" r="4632" b="11122"/>
          <a:stretch/>
        </p:blipFill>
        <p:spPr>
          <a:xfrm>
            <a:off x="132522" y="3715995"/>
            <a:ext cx="7871792" cy="1647908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D647F85-FF09-4E82-8708-75906713FDE3}"/>
              </a:ext>
            </a:extLst>
          </p:cNvPr>
          <p:cNvSpPr/>
          <p:nvPr/>
        </p:nvSpPr>
        <p:spPr>
          <a:xfrm>
            <a:off x="8004314" y="2067339"/>
            <a:ext cx="3435161" cy="4856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Nuevas Tecnologías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D8CE1BF-6E68-4B57-8F62-DC80885B6FCD}"/>
              </a:ext>
            </a:extLst>
          </p:cNvPr>
          <p:cNvSpPr/>
          <p:nvPr/>
        </p:nvSpPr>
        <p:spPr>
          <a:xfrm>
            <a:off x="8004314" y="2822230"/>
            <a:ext cx="3435161" cy="4856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Primer proyecto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6077520F-9AB7-4FDB-B559-96F677B6F47B}"/>
              </a:ext>
            </a:extLst>
          </p:cNvPr>
          <p:cNvSpPr/>
          <p:nvPr/>
        </p:nvSpPr>
        <p:spPr>
          <a:xfrm>
            <a:off x="8004314" y="3578394"/>
            <a:ext cx="3435161" cy="4856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…</a:t>
            </a:r>
          </a:p>
        </p:txBody>
      </p:sp>
      <p:pic>
        <p:nvPicPr>
          <p:cNvPr id="6" name="Imagen 5" descr="Imagen que contiene cd, paraguas&#10;&#10;Descripción generada automáticamente">
            <a:extLst>
              <a:ext uri="{FF2B5EF4-FFF2-40B4-BE49-F238E27FC236}">
                <a16:creationId xmlns:a16="http://schemas.microsoft.com/office/drawing/2014/main" id="{8A91A04B-0E11-4909-8BC2-B1259CFD5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4882" y="2296933"/>
            <a:ext cx="2021814" cy="202181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96FA1A7-4E48-4482-8F50-8B91900B59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32184" y="3279337"/>
            <a:ext cx="850722" cy="850722"/>
          </a:xfrm>
          <a:prstGeom prst="rect">
            <a:avLst/>
          </a:prstGeom>
        </p:spPr>
      </p:pic>
      <p:pic>
        <p:nvPicPr>
          <p:cNvPr id="17" name="Imagen 1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65B8B4D-FCED-4A36-A277-7063F9042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8606" y="3488963"/>
            <a:ext cx="802147" cy="8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4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29990" b="28118"/>
          <a:stretch/>
        </p:blipFill>
        <p:spPr>
          <a:xfrm>
            <a:off x="7739056" y="-1"/>
            <a:ext cx="4452944" cy="6858001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687405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7" name="Marcador de número de diapositiva 5">
            <a:extLst>
              <a:ext uri="{FF2B5EF4-FFF2-40B4-BE49-F238E27FC236}">
                <a16:creationId xmlns:a16="http://schemas.microsoft.com/office/drawing/2014/main" id="{79161314-0A22-4109-A2B1-41E87EFE1E18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25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25" name="Título 3">
            <a:extLst>
              <a:ext uri="{FF2B5EF4-FFF2-40B4-BE49-F238E27FC236}">
                <a16:creationId xmlns:a16="http://schemas.microsoft.com/office/drawing/2014/main" id="{A4C65E52-C611-4CD9-BD58-EDC0044A00A3}"/>
              </a:ext>
            </a:extLst>
          </p:cNvPr>
          <p:cNvSpPr txBox="1">
            <a:spLocks/>
          </p:cNvSpPr>
          <p:nvPr/>
        </p:nvSpPr>
        <p:spPr>
          <a:xfrm>
            <a:off x="421458" y="801296"/>
            <a:ext cx="7058634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60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AGRADECIMIENTOS</a:t>
            </a:r>
            <a:endParaRPr kumimoji="0" lang="es-ES" sz="60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16116FE-D503-4B5F-AB6B-4E04580AAA51}"/>
              </a:ext>
            </a:extLst>
          </p:cNvPr>
          <p:cNvSpPr/>
          <p:nvPr/>
        </p:nvSpPr>
        <p:spPr>
          <a:xfrm>
            <a:off x="687099" y="2560255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José Antonio Parejo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B4B1F889-E1F4-4546-953D-242F145EA7CB}"/>
              </a:ext>
            </a:extLst>
          </p:cNvPr>
          <p:cNvSpPr/>
          <p:nvPr/>
        </p:nvSpPr>
        <p:spPr>
          <a:xfrm>
            <a:off x="687099" y="3698280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Mis compañeros</a:t>
            </a:r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E9F9D761-B627-44E7-B154-6B1E976CC5DD}"/>
              </a:ext>
            </a:extLst>
          </p:cNvPr>
          <p:cNvSpPr/>
          <p:nvPr/>
        </p:nvSpPr>
        <p:spPr>
          <a:xfrm>
            <a:off x="687098" y="4836305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Mi familia</a:t>
            </a:r>
          </a:p>
        </p:txBody>
      </p:sp>
      <p:pic>
        <p:nvPicPr>
          <p:cNvPr id="34" name="Imagen 33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491268B9-E2D3-4FCF-B759-EB218F0F8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7800" b="7800"/>
          <a:stretch/>
        </p:blipFill>
        <p:spPr>
          <a:xfrm>
            <a:off x="0" y="1"/>
            <a:ext cx="12192000" cy="6858000"/>
          </a:xfrm>
        </p:spPr>
      </p:pic>
      <p:grpSp>
        <p:nvGrpSpPr>
          <p:cNvPr id="3" name="Grupo 2" descr="elemento decorativo">
            <a:extLst>
              <a:ext uri="{FF2B5EF4-FFF2-40B4-BE49-F238E27FC236}">
                <a16:creationId xmlns:a16="http://schemas.microsoft.com/office/drawing/2014/main" id="{B96D2D9B-E0B9-499F-9404-108DB59E4502}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1" name="Título 30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20" y="1250462"/>
            <a:ext cx="5330038" cy="883839"/>
          </a:xfrm>
        </p:spPr>
        <p:txBody>
          <a:bodyPr rtlCol="0"/>
          <a:lstStyle/>
          <a:p>
            <a:pPr rtl="0"/>
            <a:r>
              <a:rPr lang="es-ES" b="1" dirty="0">
                <a:latin typeface="Raleway" panose="020B0604020202020204" charset="0"/>
                <a:cs typeface="Raleway" panose="020B0604020202020204" charset="0"/>
              </a:rPr>
              <a:t>¡GRACIAS!</a:t>
            </a:r>
          </a:p>
        </p:txBody>
      </p:sp>
      <p:sp>
        <p:nvSpPr>
          <p:cNvPr id="12" name="Subtítulo 11">
            <a:extLst>
              <a:ext uri="{FF2B5EF4-FFF2-40B4-BE49-F238E27FC236}">
                <a16:creationId xmlns:a16="http://schemas.microsoft.com/office/drawing/2014/main" id="{A6AB5563-AD44-4883-8D3E-93E27EEDA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611797"/>
            <a:ext cx="5642820" cy="647359"/>
          </a:xfrm>
        </p:spPr>
        <p:txBody>
          <a:bodyPr rtlCol="0"/>
          <a:lstStyle/>
          <a:p>
            <a:pPr rtl="0"/>
            <a:r>
              <a:rPr lang="es-ES" sz="3600" b="1" dirty="0">
                <a:latin typeface="Raleway" panose="020B0604020202020204" charset="0"/>
                <a:cs typeface="Raleway" panose="020B0604020202020204" charset="0"/>
              </a:rPr>
              <a:t>¿ALGUNA DUDA?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AB416E-35FC-4213-8FF3-2DB485354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0" y="2253834"/>
            <a:ext cx="4371211" cy="1975275"/>
          </a:xfrm>
          <a:prstGeom prst="rect">
            <a:avLst/>
          </a:prstGeom>
        </p:spPr>
      </p:pic>
      <p:pic>
        <p:nvPicPr>
          <p:cNvPr id="21" name="Imagen 20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5E56B7A3-B2D5-426F-8819-571B18F8F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052" y="-83039"/>
            <a:ext cx="1666486" cy="166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27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-1" y="410800"/>
            <a:ext cx="5507935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60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COSTES</a:t>
            </a:r>
            <a:endParaRPr kumimoji="0" lang="es-ES" sz="60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22" name="Imagen 21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3EE3BDC8-63C5-434F-9894-FC3DA9C2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60FF485-CB8B-414B-AE23-3B36F8C21504}"/>
              </a:ext>
            </a:extLst>
          </p:cNvPr>
          <p:cNvSpPr/>
          <p:nvPr/>
        </p:nvSpPr>
        <p:spPr>
          <a:xfrm>
            <a:off x="2573522" y="1762698"/>
            <a:ext cx="7044955" cy="38451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58E38E1-1D3A-4120-A76A-FEB0B3EB163B}"/>
              </a:ext>
            </a:extLst>
          </p:cNvPr>
          <p:cNvSpPr/>
          <p:nvPr/>
        </p:nvSpPr>
        <p:spPr>
          <a:xfrm>
            <a:off x="4595904" y="2422874"/>
            <a:ext cx="5022574" cy="31849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C4FC90D-4547-4664-9519-37A219654DFB}"/>
              </a:ext>
            </a:extLst>
          </p:cNvPr>
          <p:cNvSpPr/>
          <p:nvPr/>
        </p:nvSpPr>
        <p:spPr>
          <a:xfrm>
            <a:off x="2573522" y="2422874"/>
            <a:ext cx="3268086" cy="318497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3536F3C-88FD-47F2-BFC8-7943124B591E}"/>
              </a:ext>
            </a:extLst>
          </p:cNvPr>
          <p:cNvSpPr txBox="1"/>
          <p:nvPr/>
        </p:nvSpPr>
        <p:spPr>
          <a:xfrm>
            <a:off x="2573522" y="1831176"/>
            <a:ext cx="70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604020202020204"/>
              </a:rPr>
              <a:t>RESUMEN DEL PROYECTO</a:t>
            </a:r>
          </a:p>
        </p:txBody>
      </p:sp>
      <p:graphicFrame>
        <p:nvGraphicFramePr>
          <p:cNvPr id="28" name="Tabla 28">
            <a:extLst>
              <a:ext uri="{FF2B5EF4-FFF2-40B4-BE49-F238E27FC236}">
                <a16:creationId xmlns:a16="http://schemas.microsoft.com/office/drawing/2014/main" id="{304C0B0D-E726-4705-8976-EDD22BE3903B}"/>
              </a:ext>
            </a:extLst>
          </p:cNvPr>
          <p:cNvGraphicFramePr>
            <a:graphicFrameLocks noGrp="1"/>
          </p:cNvGraphicFramePr>
          <p:nvPr/>
        </p:nvGraphicFramePr>
        <p:xfrm>
          <a:off x="2573522" y="2422874"/>
          <a:ext cx="7044956" cy="31871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0687">
                  <a:extLst>
                    <a:ext uri="{9D8B030D-6E8A-4147-A177-3AD203B41FA5}">
                      <a16:colId xmlns:a16="http://schemas.microsoft.com/office/drawing/2014/main" val="2675312112"/>
                    </a:ext>
                  </a:extLst>
                </a:gridCol>
                <a:gridCol w="3774269">
                  <a:extLst>
                    <a:ext uri="{9D8B030D-6E8A-4147-A177-3AD203B41FA5}">
                      <a16:colId xmlns:a16="http://schemas.microsoft.com/office/drawing/2014/main" val="1596175932"/>
                    </a:ext>
                  </a:extLst>
                </a:gridCol>
              </a:tblGrid>
              <a:tr h="454996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latin typeface="Raleway" panose="020B0604020202020204"/>
                        </a:rPr>
                        <a:t>Costes de personal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latin typeface="Raleway" panose="020B0604020202020204"/>
                        </a:rPr>
                        <a:t>4.071,3 €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730237"/>
                  </a:ext>
                </a:extLst>
              </a:tr>
              <a:tr h="454996">
                <a:tc>
                  <a:txBody>
                    <a:bodyPr/>
                    <a:lstStyle/>
                    <a:p>
                      <a:pPr algn="r"/>
                      <a:r>
                        <a:rPr lang="es-E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 panose="020B0604020202020204"/>
                        </a:rPr>
                        <a:t>Sueldo bruto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 panose="020B0604020202020204"/>
                        </a:rPr>
                        <a:t>3.105,5 €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86656"/>
                  </a:ext>
                </a:extLst>
              </a:tr>
              <a:tr h="454996">
                <a:tc>
                  <a:txBody>
                    <a:bodyPr/>
                    <a:lstStyle/>
                    <a:p>
                      <a:pPr algn="r"/>
                      <a:r>
                        <a:rPr lang="es-E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 panose="020B0604020202020204"/>
                        </a:rPr>
                        <a:t>Seguridad Social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aleway" panose="020B0604020202020204"/>
                        </a:rPr>
                        <a:t>965,8 €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4396959"/>
                  </a:ext>
                </a:extLst>
              </a:tr>
              <a:tr h="454996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latin typeface="Raleway" panose="020B0604020202020204"/>
                        </a:rPr>
                        <a:t>Costes de material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latin typeface="Raleway" panose="020B0604020202020204"/>
                        </a:rPr>
                        <a:t>182,8 €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927920"/>
                  </a:ext>
                </a:extLst>
              </a:tr>
              <a:tr h="454996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latin typeface="Raleway" panose="020B0604020202020204"/>
                        </a:rPr>
                        <a:t>Costes indirectos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latin typeface="Raleway" panose="020B0604020202020204"/>
                        </a:rPr>
                        <a:t>510,5 €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112530"/>
                  </a:ext>
                </a:extLst>
              </a:tr>
              <a:tr h="454996"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latin typeface="Raleway" panose="020B0604020202020204"/>
                        </a:rPr>
                        <a:t>Beneficio industrial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latin typeface="Raleway" panose="020B0604020202020204"/>
                        </a:rPr>
                        <a:t>952,2 €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458886"/>
                  </a:ext>
                </a:extLst>
              </a:tr>
              <a:tr h="45499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Raleway" panose="020B0604020202020204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>
                          <a:latin typeface="Raleway" panose="020B0604020202020204"/>
                        </a:rPr>
                        <a:t>5.716,8 €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394355"/>
                  </a:ext>
                </a:extLst>
              </a:tr>
            </a:tbl>
          </a:graphicData>
        </a:graphic>
      </p:graphicFrame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2FB72DF-CD72-4CA8-A524-131AD9EF9D36}"/>
              </a:ext>
            </a:extLst>
          </p:cNvPr>
          <p:cNvSpPr/>
          <p:nvPr/>
        </p:nvSpPr>
        <p:spPr>
          <a:xfrm>
            <a:off x="691114" y="1439301"/>
            <a:ext cx="11001070" cy="44314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7F7661C4-85D4-4D96-AC76-8D224C394861}"/>
              </a:ext>
            </a:extLst>
          </p:cNvPr>
          <p:cNvSpPr/>
          <p:nvPr/>
        </p:nvSpPr>
        <p:spPr>
          <a:xfrm>
            <a:off x="843514" y="1584759"/>
            <a:ext cx="4664421" cy="443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14892BFC-D3FB-4487-AB03-329D481498C3}"/>
              </a:ext>
            </a:extLst>
          </p:cNvPr>
          <p:cNvSpPr/>
          <p:nvPr/>
        </p:nvSpPr>
        <p:spPr>
          <a:xfrm>
            <a:off x="6684064" y="1584759"/>
            <a:ext cx="4664421" cy="443141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8" name="Imagen 37" descr="Imagen que contiene reloj, señal&#10;&#10;Descripción generada automáticamente">
            <a:extLst>
              <a:ext uri="{FF2B5EF4-FFF2-40B4-BE49-F238E27FC236}">
                <a16:creationId xmlns:a16="http://schemas.microsoft.com/office/drawing/2014/main" id="{A52F0ABD-1E3B-481F-A1FE-7F780D24C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694" y="1973293"/>
            <a:ext cx="2428060" cy="1924237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41125D2-5187-4A7F-A4C5-DC9F92D741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54155" y="1973293"/>
            <a:ext cx="1924237" cy="1924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1E8AFB4-C816-4C65-ABEA-9BD40B00B0B4}"/>
                  </a:ext>
                </a:extLst>
              </p:cNvPr>
              <p:cNvSpPr/>
              <p:nvPr/>
            </p:nvSpPr>
            <p:spPr>
              <a:xfrm>
                <a:off x="1643378" y="4298844"/>
                <a:ext cx="3064692" cy="1451119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3600" b="1" dirty="0">
                    <a:solidFill>
                      <a:schemeClr val="bg2">
                        <a:lumMod val="50000"/>
                      </a:schemeClr>
                    </a:solidFill>
                    <a:latin typeface="Raleway" panose="020B0604020202020204" charset="0"/>
                    <a:cs typeface="Raleway" panose="020B0604020202020204" charset="0"/>
                  </a:rPr>
                  <a:t>23000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</m:ctrlPr>
                      </m:fPr>
                      <m:num>
                        <m: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  <m:t>€ </m:t>
                        </m:r>
                        <m: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  <m:t>𝒃𝒓𝒖𝒕𝒐𝒔</m:t>
                        </m:r>
                      </m:num>
                      <m:den>
                        <m: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  <m:t>𝒂</m:t>
                        </m:r>
                        <m: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  <m:t>ñ</m:t>
                        </m:r>
                        <m:r>
                          <a:rPr lang="es-ES" sz="2800" b="1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Raleway" panose="020B0604020202020204" charset="0"/>
                          </a:rPr>
                          <m:t>𝒐</m:t>
                        </m:r>
                      </m:den>
                    </m:f>
                  </m:oMath>
                </a14:m>
                <a:endParaRPr lang="es-ES" sz="2800" b="1" dirty="0">
                  <a:solidFill>
                    <a:schemeClr val="bg2">
                      <a:lumMod val="50000"/>
                    </a:schemeClr>
                  </a:solidFill>
                  <a:latin typeface="Raleway" panose="020B0604020202020204" charset="0"/>
                  <a:cs typeface="Raleway" panose="020B0604020202020204" charset="0"/>
                </a:endParaRPr>
              </a:p>
              <a:p>
                <a:pPr algn="ctr"/>
                <a:endParaRPr lang="es-ES" sz="2000" b="1" dirty="0">
                  <a:solidFill>
                    <a:schemeClr val="bg2">
                      <a:lumMod val="50000"/>
                    </a:schemeClr>
                  </a:solidFill>
                  <a:latin typeface="Raleway" panose="020B0604020202020204" charset="0"/>
                  <a:cs typeface="Raleway" panose="020B0604020202020204" charset="0"/>
                </a:endParaRPr>
              </a:p>
              <a:p>
                <a:pPr algn="ctr"/>
                <a:r>
                  <a:rPr lang="es-ES" sz="2000" b="1" i="1" dirty="0">
                    <a:solidFill>
                      <a:schemeClr val="bg2">
                        <a:lumMod val="50000"/>
                      </a:schemeClr>
                    </a:solidFill>
                    <a:latin typeface="Raleway" panose="020B0604020202020204" charset="0"/>
                    <a:cs typeface="Raleway" panose="020B0604020202020204" charset="0"/>
                  </a:rPr>
                  <a:t>Programador Junior</a:t>
                </a:r>
              </a:p>
            </p:txBody>
          </p:sp>
        </mc:Choice>
        <mc:Fallback xmlns=""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1E8AFB4-C816-4C65-ABEA-9BD40B00B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378" y="4298844"/>
                <a:ext cx="3064692" cy="1451119"/>
              </a:xfrm>
              <a:prstGeom prst="roundRect">
                <a:avLst/>
              </a:prstGeom>
              <a:blipFill>
                <a:blip r:embed="rId6"/>
                <a:stretch>
                  <a:fillRect l="-797" t="-1681" b="-33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8F784F71-3E2E-437B-98F3-91E2895024CF}"/>
              </a:ext>
            </a:extLst>
          </p:cNvPr>
          <p:cNvSpPr/>
          <p:nvPr/>
        </p:nvSpPr>
        <p:spPr>
          <a:xfrm>
            <a:off x="7483928" y="4298844"/>
            <a:ext cx="3064692" cy="145111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Gastos sociales</a:t>
            </a:r>
          </a:p>
          <a:p>
            <a:pPr algn="ctr"/>
            <a:r>
              <a:rPr lang="es-ES" sz="22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Costes amortización</a:t>
            </a:r>
          </a:p>
        </p:txBody>
      </p:sp>
    </p:spTree>
    <p:extLst>
      <p:ext uri="{BB962C8B-B14F-4D97-AF65-F5344CB8AC3E}">
        <p14:creationId xmlns:p14="http://schemas.microsoft.com/office/powerpoint/2010/main" val="121036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5" grpId="0" animBg="1"/>
      <p:bldP spid="41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DCA73082-EC4D-4A16-AA33-A8660C865A74}"/>
              </a:ext>
            </a:extLst>
          </p:cNvPr>
          <p:cNvSpPr/>
          <p:nvPr/>
        </p:nvSpPr>
        <p:spPr>
          <a:xfrm>
            <a:off x="2123604" y="3835845"/>
            <a:ext cx="7944787" cy="251580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28</a:t>
            </a:fld>
            <a:endParaRPr lang="es-ES" sz="1200">
              <a:solidFill>
                <a:schemeClr val="bg1"/>
              </a:solidFill>
            </a:endParaRPr>
          </a:p>
        </p:txBody>
      </p:sp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-1" y="410800"/>
            <a:ext cx="5507935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lang="es-ES" sz="6000" kern="0" dirty="0"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BACKLOG</a:t>
            </a:r>
            <a:endParaRPr kumimoji="0" lang="es-ES" sz="6000" i="0" u="none" strike="noStrike" kern="0" cap="none" spc="0" normalizeH="0" baseline="0" noProof="0" dirty="0">
              <a:ln>
                <a:noFill/>
              </a:ln>
              <a:solidFill>
                <a:srgbClr val="5451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aleway"/>
              <a:cs typeface="Raleway"/>
              <a:sym typeface="Raleway"/>
            </a:endParaRPr>
          </a:p>
        </p:txBody>
      </p:sp>
      <p:pic>
        <p:nvPicPr>
          <p:cNvPr id="22" name="Imagen 21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3EE3BDC8-63C5-434F-9894-FC3DA9C2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B5D6D5E9-3958-4A4D-A8D1-5DD86C9CD10F}"/>
              </a:ext>
            </a:extLst>
          </p:cNvPr>
          <p:cNvSpPr/>
          <p:nvPr/>
        </p:nvSpPr>
        <p:spPr>
          <a:xfrm>
            <a:off x="4886789" y="3121027"/>
            <a:ext cx="2418419" cy="4434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721 P. H.</a:t>
            </a:r>
          </a:p>
        </p:txBody>
      </p:sp>
      <p:pic>
        <p:nvPicPr>
          <p:cNvPr id="21" name="Imagen 20" descr="Imagen que contiene dibujo, alimentos&#10;&#10;Descripción generada automáticamente">
            <a:extLst>
              <a:ext uri="{FF2B5EF4-FFF2-40B4-BE49-F238E27FC236}">
                <a16:creationId xmlns:a16="http://schemas.microsoft.com/office/drawing/2014/main" id="{3E6D5EA9-31DD-4231-899D-A9DB9442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677" y="1545317"/>
            <a:ext cx="1322645" cy="1322645"/>
          </a:xfrm>
          <a:prstGeom prst="rect">
            <a:avLst/>
          </a:prstGeom>
        </p:spPr>
      </p:pic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84A0DB15-EF2B-4B29-858D-4557A5AAADA3}"/>
              </a:ext>
            </a:extLst>
          </p:cNvPr>
          <p:cNvSpPr/>
          <p:nvPr/>
        </p:nvSpPr>
        <p:spPr>
          <a:xfrm>
            <a:off x="6655626" y="5562113"/>
            <a:ext cx="2418419" cy="4434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Clientes Piloto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2951577C-0524-45EC-88B1-6A59F54D03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03514" y="3987230"/>
            <a:ext cx="1322645" cy="1320991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7C171FB5-2C62-4713-AF46-9AB5EBFBD45E}"/>
              </a:ext>
            </a:extLst>
          </p:cNvPr>
          <p:cNvSpPr/>
          <p:nvPr/>
        </p:nvSpPr>
        <p:spPr>
          <a:xfrm>
            <a:off x="1235154" y="3121027"/>
            <a:ext cx="2418419" cy="4434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67 requisitos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FB9A065-ADD8-4092-A2ED-D3329C53D6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83042" y="1546144"/>
            <a:ext cx="1322645" cy="1320991"/>
          </a:xfrm>
          <a:prstGeom prst="rect">
            <a:avLst/>
          </a:prstGeom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C285A990-2522-4B31-B313-5C441C4D9B54}"/>
              </a:ext>
            </a:extLst>
          </p:cNvPr>
          <p:cNvSpPr/>
          <p:nvPr/>
        </p:nvSpPr>
        <p:spPr>
          <a:xfrm>
            <a:off x="8538424" y="3121027"/>
            <a:ext cx="2418419" cy="4434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8 sprints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215F005-38A4-41B1-8B4A-24F0CB8B00E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086312" y="1545317"/>
            <a:ext cx="1322645" cy="1322645"/>
          </a:xfrm>
          <a:prstGeom prst="rect">
            <a:avLst/>
          </a:prstGeom>
        </p:spPr>
      </p:pic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64E1BBA-3A6C-4E9C-B100-38E15D352FEE}"/>
              </a:ext>
            </a:extLst>
          </p:cNvPr>
          <p:cNvSpPr/>
          <p:nvPr/>
        </p:nvSpPr>
        <p:spPr>
          <a:xfrm>
            <a:off x="3003991" y="5616188"/>
            <a:ext cx="2418419" cy="4434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chemeClr val="bg2">
                    <a:lumMod val="50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Tutor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5B6D5FD-D4F0-4EE5-8F0F-81EFA569EE4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551879" y="4041305"/>
            <a:ext cx="1322645" cy="1320991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7E2A883D-65A3-4948-AD98-345B7D3FB7EC}"/>
              </a:ext>
            </a:extLst>
          </p:cNvPr>
          <p:cNvSpPr/>
          <p:nvPr/>
        </p:nvSpPr>
        <p:spPr>
          <a:xfrm rot="19946024">
            <a:off x="1734322" y="3941651"/>
            <a:ext cx="1768837" cy="64446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dirty="0">
                <a:latin typeface="Raleway" panose="020B0604020202020204"/>
              </a:rPr>
              <a:t>     2 SEMANAS</a:t>
            </a:r>
          </a:p>
        </p:txBody>
      </p:sp>
      <p:pic>
        <p:nvPicPr>
          <p:cNvPr id="18" name="Imagen 17" descr="Imagen que contiene dibujo, cuarto, señal&#10;&#10;Descripción generada automáticamente">
            <a:extLst>
              <a:ext uri="{FF2B5EF4-FFF2-40B4-BE49-F238E27FC236}">
                <a16:creationId xmlns:a16="http://schemas.microsoft.com/office/drawing/2014/main" id="{519341DC-D6E8-4D17-84F0-CF91D368D5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939269">
            <a:off x="1854312" y="4358794"/>
            <a:ext cx="401652" cy="4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10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 animBg="1"/>
      <p:bldP spid="23" grpId="0" animBg="1"/>
      <p:bldP spid="25" grpId="0" animBg="1"/>
      <p:bldP spid="29" grpId="0" animBg="1"/>
      <p:bldP spid="32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FEC8A952-29CD-41B5-93D9-77A74C3DDE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-92098" y="-2931"/>
            <a:ext cx="4081287" cy="6858000"/>
          </a:xfrm>
          <a:prstGeom prst="rect">
            <a:avLst/>
          </a:prstGeom>
        </p:spPr>
      </p:pic>
      <p:sp>
        <p:nvSpPr>
          <p:cNvPr id="22" name="Google Shape;175;p21">
            <a:extLst>
              <a:ext uri="{FF2B5EF4-FFF2-40B4-BE49-F238E27FC236}">
                <a16:creationId xmlns:a16="http://schemas.microsoft.com/office/drawing/2014/main" id="{D74F6AAE-9F05-4936-8C74-B2B64D9A0853}"/>
              </a:ext>
            </a:extLst>
          </p:cNvPr>
          <p:cNvSpPr/>
          <p:nvPr/>
        </p:nvSpPr>
        <p:spPr>
          <a:xfrm>
            <a:off x="4157921" y="2813215"/>
            <a:ext cx="8054714" cy="1231569"/>
          </a:xfrm>
          <a:prstGeom prst="rect">
            <a:avLst/>
          </a:prstGeom>
          <a:solidFill>
            <a:schemeClr val="accent5">
              <a:lumMod val="60000"/>
              <a:lumOff val="40000"/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4800" b="1" i="1" dirty="0">
                <a:solidFill>
                  <a:srgbClr val="FFFFFF"/>
                </a:solidFill>
              </a:rPr>
              <a:t>¿QUÉ ES CLARIFY?</a:t>
            </a:r>
          </a:p>
        </p:txBody>
      </p:sp>
      <p:pic>
        <p:nvPicPr>
          <p:cNvPr id="41" name="smartphone">
            <a:hlinkClick r:id="" action="ppaction://media"/>
            <a:extLst>
              <a:ext uri="{FF2B5EF4-FFF2-40B4-BE49-F238E27FC236}">
                <a16:creationId xmlns:a16="http://schemas.microsoft.com/office/drawing/2014/main" id="{E206BD78-0987-4661-A0A5-5535D7FA26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64399"/>
          <a:stretch/>
        </p:blipFill>
        <p:spPr>
          <a:xfrm>
            <a:off x="-95727" y="0"/>
            <a:ext cx="4340531" cy="6953669"/>
          </a:xfrm>
          <a:prstGeom prst="rect">
            <a:avLst/>
          </a:prstGeom>
        </p:spPr>
      </p:pic>
      <p:grpSp>
        <p:nvGrpSpPr>
          <p:cNvPr id="42" name="Grupo 41" descr="elemento decorativo">
            <a:extLst>
              <a:ext uri="{FF2B5EF4-FFF2-40B4-BE49-F238E27FC236}">
                <a16:creationId xmlns:a16="http://schemas.microsoft.com/office/drawing/2014/main" id="{B3DE8451-B2FC-43BE-A86E-8ABCD7C1C7DF}"/>
              </a:ext>
            </a:extLst>
          </p:cNvPr>
          <p:cNvGrpSpPr/>
          <p:nvPr/>
        </p:nvGrpSpPr>
        <p:grpSpPr>
          <a:xfrm flipH="1">
            <a:off x="3777534" y="0"/>
            <a:ext cx="1116000" cy="6985416"/>
            <a:chOff x="1826589" y="0"/>
            <a:chExt cx="7388298" cy="6858000"/>
          </a:xfrm>
        </p:grpSpPr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5F4F81DC-90E8-40DE-A297-8B9CC5F38DA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4" name="Paralelogramo 43">
              <a:extLst>
                <a:ext uri="{FF2B5EF4-FFF2-40B4-BE49-F238E27FC236}">
                  <a16:creationId xmlns:a16="http://schemas.microsoft.com/office/drawing/2014/main" id="{8F4CEF76-4BDE-4E6D-B470-EA4F8E1C619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5" name="Paralelogramo 44">
              <a:extLst>
                <a:ext uri="{FF2B5EF4-FFF2-40B4-BE49-F238E27FC236}">
                  <a16:creationId xmlns:a16="http://schemas.microsoft.com/office/drawing/2014/main" id="{44956366-20EB-42A6-8915-7C671FCF482E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47" name="Imagen 46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C9E7D124-256F-4D30-BA2B-D955E76B6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007" y="2510450"/>
            <a:ext cx="1837098" cy="18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FB4A3F-57FF-485A-A840-B63E50EA7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92098" y="-2931"/>
            <a:ext cx="4081287" cy="6858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18A9D13-C631-4B31-9CD0-8B68581CC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203739" y="604743"/>
            <a:ext cx="1281208" cy="1281208"/>
          </a:xfrm>
          <a:prstGeom prst="rect">
            <a:avLst/>
          </a:prstGeom>
        </p:spPr>
      </p:pic>
      <p:pic>
        <p:nvPicPr>
          <p:cNvPr id="20" name="Imagen 19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516039F3-CBE5-48D2-AD8A-6A0A84BB7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9475" y="1"/>
            <a:ext cx="666750" cy="66675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6B0FEC8-F286-4B1B-AD66-C3FF7409F4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203739" y="604743"/>
            <a:ext cx="1281208" cy="128120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3F6B515D-A43F-4E9D-9988-36AAB0706C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668656" y="949067"/>
            <a:ext cx="1663908" cy="9368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08EBF655-F2A7-4682-A845-13CC412B67E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-92098" y="2931"/>
            <a:ext cx="4081287" cy="6858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04FA8E2B-8B1E-40C1-BC60-07B4AC642B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9668656" y="949067"/>
            <a:ext cx="1663908" cy="936884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FE794C5E-11D7-41CB-9EE8-5C5B6FEB185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747"/>
          <a:stretch/>
        </p:blipFill>
        <p:spPr>
          <a:xfrm>
            <a:off x="-79482" y="0"/>
            <a:ext cx="4038404" cy="6863862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BDD1988E-951A-4257-877A-7EA30189553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386" t="13920" r="34878"/>
          <a:stretch/>
        </p:blipFill>
        <p:spPr>
          <a:xfrm>
            <a:off x="-92098" y="-2931"/>
            <a:ext cx="4081162" cy="6858000"/>
          </a:xfrm>
          <a:prstGeom prst="rect">
            <a:avLst/>
          </a:prstGeom>
        </p:spPr>
      </p:pic>
      <p:grpSp>
        <p:nvGrpSpPr>
          <p:cNvPr id="42" name="Grupo 41" descr="elemento decorativo">
            <a:extLst>
              <a:ext uri="{FF2B5EF4-FFF2-40B4-BE49-F238E27FC236}">
                <a16:creationId xmlns:a16="http://schemas.microsoft.com/office/drawing/2014/main" id="{B3DE8451-B2FC-43BE-A86E-8ABCD7C1C7DF}"/>
              </a:ext>
            </a:extLst>
          </p:cNvPr>
          <p:cNvGrpSpPr/>
          <p:nvPr/>
        </p:nvGrpSpPr>
        <p:grpSpPr>
          <a:xfrm flipH="1">
            <a:off x="3777534" y="0"/>
            <a:ext cx="1116000" cy="6858000"/>
            <a:chOff x="1826589" y="0"/>
            <a:chExt cx="7388298" cy="6858000"/>
          </a:xfrm>
        </p:grpSpPr>
        <p:sp>
          <p:nvSpPr>
            <p:cNvPr id="43" name="Paralelogramo 42">
              <a:extLst>
                <a:ext uri="{FF2B5EF4-FFF2-40B4-BE49-F238E27FC236}">
                  <a16:creationId xmlns:a16="http://schemas.microsoft.com/office/drawing/2014/main" id="{5F4F81DC-90E8-40DE-A297-8B9CC5F38DA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4" name="Paralelogramo 43">
              <a:extLst>
                <a:ext uri="{FF2B5EF4-FFF2-40B4-BE49-F238E27FC236}">
                  <a16:creationId xmlns:a16="http://schemas.microsoft.com/office/drawing/2014/main" id="{8F4CEF76-4BDE-4E6D-B470-EA4F8E1C619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5" name="Paralelogramo 44">
              <a:extLst>
                <a:ext uri="{FF2B5EF4-FFF2-40B4-BE49-F238E27FC236}">
                  <a16:creationId xmlns:a16="http://schemas.microsoft.com/office/drawing/2014/main" id="{44956366-20EB-42A6-8915-7C671FCF482E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9" name="Imagen 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2B40A2D-4F77-48C0-AE5F-AB0D2940D6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0776" y="604743"/>
            <a:ext cx="1281208" cy="1281208"/>
          </a:xfrm>
          <a:prstGeom prst="rect">
            <a:avLst/>
          </a:prstGeom>
        </p:spPr>
      </p:pic>
      <p:pic>
        <p:nvPicPr>
          <p:cNvPr id="24" name="Imagen 2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82C6922-457D-41F6-B620-DD082FC1B3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0776" y="604743"/>
            <a:ext cx="1281208" cy="1281208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DAC243E6-48EF-4CD7-8BA7-CFDBA1AD3F64}"/>
              </a:ext>
            </a:extLst>
          </p:cNvPr>
          <p:cNvSpPr/>
          <p:nvPr/>
        </p:nvSpPr>
        <p:spPr>
          <a:xfrm>
            <a:off x="4550776" y="2490694"/>
            <a:ext cx="6948166" cy="3306907"/>
          </a:xfrm>
          <a:prstGeom prst="round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200" b="1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USO DE ANDROID</a:t>
            </a:r>
          </a:p>
          <a:p>
            <a:pPr lvl="0" algn="just"/>
            <a:endParaRPr lang="es-ES" sz="3200" b="1" dirty="0">
              <a:solidFill>
                <a:schemeClr val="accent5"/>
              </a:solidFill>
              <a:latin typeface="Abadi" panose="020B0604020104020204" pitchFamily="34" charset="0"/>
              <a:cs typeface="Arial"/>
            </a:endParaRPr>
          </a:p>
          <a:p>
            <a:pPr lvl="0" algn="ctr"/>
            <a:r>
              <a:rPr lang="es-ES" sz="3200" b="1" dirty="0">
                <a:solidFill>
                  <a:schemeClr val="accent5"/>
                </a:solidFill>
                <a:latin typeface="Abadi" panose="020B0604020104020204" pitchFamily="34" charset="0"/>
                <a:cs typeface="Arial"/>
              </a:rPr>
              <a:t>81 millones </a:t>
            </a:r>
            <a:r>
              <a:rPr lang="es-ES" sz="3200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en 2012</a:t>
            </a:r>
          </a:p>
          <a:p>
            <a:pPr lvl="0" algn="ctr"/>
            <a:r>
              <a:rPr lang="es-ES" sz="3200" b="1" dirty="0">
                <a:solidFill>
                  <a:schemeClr val="accent5"/>
                </a:solidFill>
                <a:latin typeface="Abadi" panose="020B0604020104020204" pitchFamily="34" charset="0"/>
                <a:cs typeface="Arial"/>
              </a:rPr>
              <a:t>1 600 millones </a:t>
            </a:r>
            <a:r>
              <a:rPr lang="es-ES" sz="3200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en 2020</a:t>
            </a:r>
          </a:p>
          <a:p>
            <a:pPr lvl="0" algn="ctr"/>
            <a:endParaRPr lang="es-ES" sz="2400" b="1" i="1" dirty="0">
              <a:solidFill>
                <a:srgbClr val="5B8F83"/>
              </a:solidFill>
              <a:cs typeface="Arial"/>
            </a:endParaRPr>
          </a:p>
          <a:p>
            <a:pPr lvl="0" algn="ctr"/>
            <a:endParaRPr lang="es-ES" sz="2400" b="1" i="1" dirty="0">
              <a:solidFill>
                <a:srgbClr val="5B8F83"/>
              </a:solidFill>
              <a:cs typeface="Arial"/>
            </a:endParaRPr>
          </a:p>
        </p:txBody>
      </p:sp>
      <p:sp>
        <p:nvSpPr>
          <p:cNvPr id="51" name="Rectángulo: esquinas redondeadas 50">
            <a:extLst>
              <a:ext uri="{FF2B5EF4-FFF2-40B4-BE49-F238E27FC236}">
                <a16:creationId xmlns:a16="http://schemas.microsoft.com/office/drawing/2014/main" id="{B9560C9D-9C65-4B79-8A05-0E394965CC95}"/>
              </a:ext>
            </a:extLst>
          </p:cNvPr>
          <p:cNvSpPr/>
          <p:nvPr/>
        </p:nvSpPr>
        <p:spPr>
          <a:xfrm>
            <a:off x="4550776" y="2490694"/>
            <a:ext cx="6948166" cy="3306907"/>
          </a:xfrm>
          <a:prstGeom prst="round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200" b="1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PAGO CON MÓVIL</a:t>
            </a:r>
          </a:p>
          <a:p>
            <a:pPr lvl="0" algn="just"/>
            <a:endParaRPr lang="es-ES" sz="3200" b="1" dirty="0">
              <a:solidFill>
                <a:schemeClr val="accent5"/>
              </a:solidFill>
              <a:latin typeface="Abadi" panose="020B0604020104020204" pitchFamily="34" charset="0"/>
              <a:cs typeface="Arial"/>
            </a:endParaRPr>
          </a:p>
          <a:p>
            <a:pPr lvl="0" algn="ctr"/>
            <a:r>
              <a:rPr lang="es-ES" sz="3200" b="1" dirty="0">
                <a:solidFill>
                  <a:schemeClr val="accent5"/>
                </a:solidFill>
                <a:latin typeface="Abadi" panose="020B0604020104020204" pitchFamily="34" charset="0"/>
                <a:cs typeface="Arial"/>
              </a:rPr>
              <a:t>81,4% transacciones </a:t>
            </a:r>
            <a:r>
              <a:rPr lang="es-ES" sz="3200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en China</a:t>
            </a:r>
          </a:p>
          <a:p>
            <a:pPr lvl="0" algn="ctr"/>
            <a:r>
              <a:rPr lang="es-ES" sz="3200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usan esta tecnología</a:t>
            </a:r>
          </a:p>
          <a:p>
            <a:pPr lvl="0" algn="ctr"/>
            <a:endParaRPr lang="es-ES" sz="2400" b="1" i="1" dirty="0">
              <a:solidFill>
                <a:srgbClr val="5B8F83"/>
              </a:solidFill>
              <a:cs typeface="Arial"/>
            </a:endParaRPr>
          </a:p>
          <a:p>
            <a:pPr lvl="0" algn="ctr"/>
            <a:endParaRPr lang="es-ES" sz="2400" b="1" i="1" dirty="0">
              <a:solidFill>
                <a:srgbClr val="5B8F83"/>
              </a:solidFill>
              <a:cs typeface="Arial"/>
            </a:endParaRPr>
          </a:p>
        </p:txBody>
      </p:sp>
      <p:sp>
        <p:nvSpPr>
          <p:cNvPr id="53" name="Rectángulo: esquinas redondeadas 52">
            <a:extLst>
              <a:ext uri="{FF2B5EF4-FFF2-40B4-BE49-F238E27FC236}">
                <a16:creationId xmlns:a16="http://schemas.microsoft.com/office/drawing/2014/main" id="{49A47B87-FCD4-4A11-85A1-187A35447315}"/>
              </a:ext>
            </a:extLst>
          </p:cNvPr>
          <p:cNvSpPr/>
          <p:nvPr/>
        </p:nvSpPr>
        <p:spPr>
          <a:xfrm>
            <a:off x="4550776" y="2490694"/>
            <a:ext cx="6948166" cy="3306907"/>
          </a:xfrm>
          <a:prstGeom prst="round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200" b="1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REDES SOCIALES</a:t>
            </a:r>
          </a:p>
          <a:p>
            <a:pPr lvl="0" algn="just"/>
            <a:endParaRPr lang="es-ES" sz="3200" b="1" dirty="0">
              <a:solidFill>
                <a:schemeClr val="accent5"/>
              </a:solidFill>
              <a:latin typeface="Abadi" panose="020B0604020104020204" pitchFamily="34" charset="0"/>
              <a:cs typeface="Arial"/>
            </a:endParaRPr>
          </a:p>
          <a:p>
            <a:pPr lvl="0" algn="ctr"/>
            <a:r>
              <a:rPr lang="es-ES" sz="3200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Pasamos </a:t>
            </a:r>
            <a:r>
              <a:rPr lang="es-ES" sz="3200" b="1" dirty="0">
                <a:solidFill>
                  <a:schemeClr val="accent5"/>
                </a:solidFill>
                <a:latin typeface="Abadi" panose="020B0604020104020204" pitchFamily="34" charset="0"/>
                <a:cs typeface="Arial"/>
              </a:rPr>
              <a:t>2,22 horas </a:t>
            </a:r>
            <a:r>
              <a:rPr lang="es-ES" sz="3200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de media</a:t>
            </a:r>
          </a:p>
          <a:p>
            <a:pPr lvl="0" algn="ctr"/>
            <a:r>
              <a:rPr lang="es-ES" sz="3200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en ellas al día </a:t>
            </a:r>
          </a:p>
          <a:p>
            <a:pPr lvl="0" algn="ctr"/>
            <a:endParaRPr lang="es-ES" sz="2400" b="1" i="1" dirty="0">
              <a:solidFill>
                <a:srgbClr val="5B8F83"/>
              </a:solidFill>
              <a:cs typeface="Arial"/>
            </a:endParaRPr>
          </a:p>
          <a:p>
            <a:pPr lvl="0" algn="ctr"/>
            <a:endParaRPr lang="es-ES" sz="2400" b="1" i="1" dirty="0">
              <a:solidFill>
                <a:srgbClr val="5B8F83"/>
              </a:solidFill>
              <a:cs typeface="Arial"/>
            </a:endParaRP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F3311BE-C85A-49A7-8643-A411E33E6009}"/>
              </a:ext>
            </a:extLst>
          </p:cNvPr>
          <p:cNvSpPr/>
          <p:nvPr/>
        </p:nvSpPr>
        <p:spPr>
          <a:xfrm>
            <a:off x="4550776" y="5372100"/>
            <a:ext cx="2221499" cy="42550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Fuente: statista.com</a:t>
            </a:r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CEC18A1C-3880-40BA-B603-9537A4970DC0}"/>
              </a:ext>
            </a:extLst>
          </p:cNvPr>
          <p:cNvSpPr/>
          <p:nvPr/>
        </p:nvSpPr>
        <p:spPr>
          <a:xfrm>
            <a:off x="4307841" y="1271495"/>
            <a:ext cx="7343501" cy="4272056"/>
          </a:xfrm>
          <a:prstGeom prst="roundRect">
            <a:avLst/>
          </a:prstGeom>
          <a:solidFill>
            <a:srgbClr val="E9E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ES" sz="4800" b="1" dirty="0">
              <a:solidFill>
                <a:srgbClr val="000000"/>
              </a:solidFill>
              <a:latin typeface="Abadi" panose="020B0604020104020204" pitchFamily="34" charset="0"/>
              <a:cs typeface="Arial"/>
            </a:endParaRPr>
          </a:p>
          <a:p>
            <a:pPr lvl="0" algn="ctr"/>
            <a:r>
              <a:rPr lang="es-ES" sz="4800" b="1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¿HA SIDO UN AVANCE </a:t>
            </a:r>
          </a:p>
          <a:p>
            <a:pPr lvl="0" algn="ctr"/>
            <a:r>
              <a:rPr lang="es-ES" sz="4800" b="1" dirty="0">
                <a:solidFill>
                  <a:schemeClr val="accent5"/>
                </a:solidFill>
                <a:latin typeface="Abadi" panose="020B0604020104020204" pitchFamily="34" charset="0"/>
                <a:cs typeface="Arial"/>
              </a:rPr>
              <a:t>PARA TODOS </a:t>
            </a:r>
            <a:r>
              <a:rPr lang="es-ES" sz="4800" b="1" dirty="0">
                <a:solidFill>
                  <a:srgbClr val="000000"/>
                </a:solidFill>
                <a:latin typeface="Abadi" panose="020B0604020104020204" pitchFamily="34" charset="0"/>
                <a:cs typeface="Arial"/>
              </a:rPr>
              <a:t>?</a:t>
            </a:r>
          </a:p>
          <a:p>
            <a:pPr lvl="0" algn="ctr"/>
            <a:endParaRPr lang="es-ES" sz="4800" dirty="0">
              <a:solidFill>
                <a:srgbClr val="000000"/>
              </a:solidFill>
              <a:latin typeface="Abadi" panose="020B0604020104020204" pitchFamily="34" charset="0"/>
              <a:cs typeface="Arial"/>
            </a:endParaRPr>
          </a:p>
          <a:p>
            <a:pPr lvl="0" algn="ctr"/>
            <a:endParaRPr lang="es-ES" sz="2400" b="1" i="1" dirty="0">
              <a:solidFill>
                <a:srgbClr val="5B8F83"/>
              </a:solidFill>
              <a:cs typeface="Arial"/>
            </a:endParaRPr>
          </a:p>
          <a:p>
            <a:pPr lvl="0" algn="ctr"/>
            <a:endParaRPr lang="es-ES" sz="2400" b="1" i="1" dirty="0">
              <a:solidFill>
                <a:srgbClr val="5B8F83"/>
              </a:solidFill>
              <a:cs typeface="Arial"/>
            </a:endParaRPr>
          </a:p>
        </p:txBody>
      </p:sp>
      <p:pic>
        <p:nvPicPr>
          <p:cNvPr id="57" name="Imagen 5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32571F6B-83E6-4DAB-835A-B99E1433BC6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51067" y="4389107"/>
            <a:ext cx="3084881" cy="714583"/>
          </a:xfrm>
          <a:prstGeom prst="rect">
            <a:avLst/>
          </a:prstGeom>
        </p:spPr>
      </p:pic>
      <p:pic>
        <p:nvPicPr>
          <p:cNvPr id="63" name="Imagen 62" descr="Imagen que contiene cuarto, reloj&#10;&#10;Descripción generada automáticamente">
            <a:extLst>
              <a:ext uri="{FF2B5EF4-FFF2-40B4-BE49-F238E27FC236}">
                <a16:creationId xmlns:a16="http://schemas.microsoft.com/office/drawing/2014/main" id="{B26656AB-982C-4AB0-B8B1-8B118C773C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68711" y="4058218"/>
            <a:ext cx="1376362" cy="1376362"/>
          </a:xfrm>
          <a:prstGeom prst="rect">
            <a:avLst/>
          </a:prstGeom>
        </p:spPr>
      </p:pic>
      <p:pic>
        <p:nvPicPr>
          <p:cNvPr id="59" name="Imagen 58" descr="Imagen que contiene luz&#10;&#10;Descripción generada automáticamente">
            <a:extLst>
              <a:ext uri="{FF2B5EF4-FFF2-40B4-BE49-F238E27FC236}">
                <a16:creationId xmlns:a16="http://schemas.microsoft.com/office/drawing/2014/main" id="{74CD7CA9-8493-4C8F-8F75-B7E54AC500F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48863" y="4605887"/>
            <a:ext cx="766213" cy="76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8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51" grpId="0" animBg="1"/>
      <p:bldP spid="51" grpId="1" animBg="1"/>
      <p:bldP spid="53" grpId="0" animBg="1"/>
      <p:bldP spid="53" grpId="1" animBg="1"/>
      <p:bldP spid="12" grpId="0" animBg="1"/>
      <p:bldP spid="12" grpId="1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7615428" y="0"/>
            <a:ext cx="45765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28" name="Google Shape;175;p21">
            <a:extLst>
              <a:ext uri="{FF2B5EF4-FFF2-40B4-BE49-F238E27FC236}">
                <a16:creationId xmlns:a16="http://schemas.microsoft.com/office/drawing/2014/main" id="{AF21D79A-9CC1-4CB7-8C11-393E93B08BD0}"/>
              </a:ext>
            </a:extLst>
          </p:cNvPr>
          <p:cNvSpPr/>
          <p:nvPr/>
        </p:nvSpPr>
        <p:spPr>
          <a:xfrm>
            <a:off x="-14504" y="323854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¿QUÉ SOLUCIONES PLANTEA?</a:t>
            </a:r>
          </a:p>
        </p:txBody>
      </p: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5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5" name="Imagen 24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FAF97765-1DCB-4994-BD17-F89C55606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3" y="410800"/>
            <a:ext cx="1767540" cy="1767540"/>
          </a:xfrm>
          <a:prstGeom prst="rect">
            <a:avLst/>
          </a:prstGeom>
        </p:spPr>
      </p:pic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2811726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Clarify</a:t>
            </a:r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23763"/>
          <a:stretch/>
        </p:blipFill>
        <p:spPr>
          <a:xfrm>
            <a:off x="8270728" y="0"/>
            <a:ext cx="3921272" cy="6858000"/>
          </a:xfr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6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5" name="Imagen 24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FAF97765-1DCB-4994-BD17-F89C55606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03" y="410800"/>
            <a:ext cx="1767540" cy="1767540"/>
          </a:xfrm>
          <a:prstGeom prst="rect">
            <a:avLst/>
          </a:prstGeom>
        </p:spPr>
      </p:pic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2811726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Clarify</a:t>
            </a:r>
          </a:p>
        </p:txBody>
      </p:sp>
      <p:pic>
        <p:nvPicPr>
          <p:cNvPr id="3" name="Imagen 2" descr="Imagen que contiene reloj, cd&#10;&#10;Descripción generada automáticamente">
            <a:extLst>
              <a:ext uri="{FF2B5EF4-FFF2-40B4-BE49-F238E27FC236}">
                <a16:creationId xmlns:a16="http://schemas.microsoft.com/office/drawing/2014/main" id="{233E0273-6741-44E5-8526-FF802ECB6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465" y="3484744"/>
            <a:ext cx="2838450" cy="2709024"/>
          </a:xfrm>
          <a:prstGeom prst="rect">
            <a:avLst/>
          </a:prstGeom>
        </p:spPr>
      </p:pic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-14504" y="230509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1 – IDENTIFICACIÓN Y GESTIÓN</a:t>
            </a:r>
          </a:p>
        </p:txBody>
      </p:sp>
    </p:spTree>
    <p:extLst>
      <p:ext uri="{BB962C8B-B14F-4D97-AF65-F5344CB8AC3E}">
        <p14:creationId xmlns:p14="http://schemas.microsoft.com/office/powerpoint/2010/main" val="12544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s multimedia en línea 2">
            <a:hlinkClick r:id="" action="ppaction://media"/>
            <a:extLst>
              <a:ext uri="{FF2B5EF4-FFF2-40B4-BE49-F238E27FC236}">
                <a16:creationId xmlns:a16="http://schemas.microsoft.com/office/drawing/2014/main" id="{2D7C4AAE-C490-469D-B941-747AE34A477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002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video_2020-06-14_19-44-11">
            <a:hlinkClick r:id="" action="ppaction://media"/>
            <a:extLst>
              <a:ext uri="{FF2B5EF4-FFF2-40B4-BE49-F238E27FC236}">
                <a16:creationId xmlns:a16="http://schemas.microsoft.com/office/drawing/2014/main" id="{4E874B32-1EED-4EBE-8B17-0C056C0AF8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grpSp>
        <p:nvGrpSpPr>
          <p:cNvPr id="11" name="Grupo 10" descr="elemento decorativo">
            <a:extLst>
              <a:ext uri="{FF2B5EF4-FFF2-40B4-BE49-F238E27FC236}">
                <a16:creationId xmlns:a16="http://schemas.microsoft.com/office/drawing/2014/main" id="{AB025618-C830-4992-9CD3-D9E49BC79E67}"/>
              </a:ext>
            </a:extLst>
          </p:cNvPr>
          <p:cNvGrpSpPr/>
          <p:nvPr/>
        </p:nvGrpSpPr>
        <p:grpSpPr>
          <a:xfrm>
            <a:off x="2595847" y="0"/>
            <a:ext cx="5561384" cy="6858000"/>
            <a:chOff x="1826589" y="0"/>
            <a:chExt cx="7388298" cy="6858000"/>
          </a:xfrm>
        </p:grpSpPr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9" name="Paralelogramo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sp>
        <p:nvSpPr>
          <p:cNvPr id="14" name="Rectángulo 13" descr="elemento decorativo">
            <a:extLst>
              <a:ext uri="{FF2B5EF4-FFF2-40B4-BE49-F238E27FC236}">
                <a16:creationId xmlns:a16="http://schemas.microsoft.com/office/drawing/2014/main" id="{C862BC4D-BD7A-417E-A34A-59CE4D4A6AC8}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Elipse 14" descr="elemento decorativo">
            <a:extLst>
              <a:ext uri="{FF2B5EF4-FFF2-40B4-BE49-F238E27FC236}">
                <a16:creationId xmlns:a16="http://schemas.microsoft.com/office/drawing/2014/main" id="{652937FB-CDE3-46B3-8481-AB5DB8C4BABA}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44" name="Marcador de número de diapositiva 5">
            <a:extLst>
              <a:ext uri="{FF2B5EF4-FFF2-40B4-BE49-F238E27FC236}">
                <a16:creationId xmlns:a16="http://schemas.microsoft.com/office/drawing/2014/main" id="{11457662-C1A5-4B93-8E30-88025E27C462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247A4EEE-49CE-4F6C-BF32-B7FCC5EBBF45}" type="slidenum">
              <a:rPr lang="es-ES" sz="1200" smtClean="0">
                <a:solidFill>
                  <a:schemeClr val="bg1"/>
                </a:solidFill>
              </a:rPr>
              <a:pPr algn="ctr" rtl="0"/>
              <a:t>8</a:t>
            </a:fld>
            <a:endParaRPr lang="es-ES" sz="1200">
              <a:solidFill>
                <a:schemeClr val="bg1"/>
              </a:solidFill>
            </a:endParaRPr>
          </a:p>
        </p:txBody>
      </p:sp>
      <p:pic>
        <p:nvPicPr>
          <p:cNvPr id="25" name="Imagen 24" descr="Imagen que contiene ipod, firmar, exterior, monitor&#10;&#10;Descripción generada automáticamente">
            <a:extLst>
              <a:ext uri="{FF2B5EF4-FFF2-40B4-BE49-F238E27FC236}">
                <a16:creationId xmlns:a16="http://schemas.microsoft.com/office/drawing/2014/main" id="{FAF97765-1DCB-4994-BD17-F89C55606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03" y="410800"/>
            <a:ext cx="1767540" cy="1767540"/>
          </a:xfrm>
          <a:prstGeom prst="rect">
            <a:avLst/>
          </a:prstGeom>
        </p:spPr>
      </p:pic>
      <p:sp>
        <p:nvSpPr>
          <p:cNvPr id="27" name="Título 3">
            <a:extLst>
              <a:ext uri="{FF2B5EF4-FFF2-40B4-BE49-F238E27FC236}">
                <a16:creationId xmlns:a16="http://schemas.microsoft.com/office/drawing/2014/main" id="{8AAC496B-2BCF-4B25-BD39-395872747A85}"/>
              </a:ext>
            </a:extLst>
          </p:cNvPr>
          <p:cNvSpPr txBox="1">
            <a:spLocks/>
          </p:cNvSpPr>
          <p:nvPr/>
        </p:nvSpPr>
        <p:spPr>
          <a:xfrm>
            <a:off x="2330864" y="742383"/>
            <a:ext cx="2811726" cy="1028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600"/>
              <a:buFont typeface="Raleway"/>
              <a:buNone/>
              <a:tabLst/>
              <a:defRPr/>
            </a:pPr>
            <a:r>
              <a:rPr kumimoji="0" lang="es-ES" sz="6000" i="0" u="none" strike="noStrike" kern="0" cap="none" spc="0" normalizeH="0" baseline="0" noProof="0" dirty="0">
                <a:ln>
                  <a:noFill/>
                </a:ln>
                <a:solidFill>
                  <a:srgbClr val="5451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aleway"/>
                <a:cs typeface="Raleway"/>
                <a:sym typeface="Raleway"/>
              </a:rPr>
              <a:t>Clarify</a:t>
            </a:r>
          </a:p>
        </p:txBody>
      </p:sp>
      <p:sp>
        <p:nvSpPr>
          <p:cNvPr id="17" name="Google Shape;175;p21">
            <a:extLst>
              <a:ext uri="{FF2B5EF4-FFF2-40B4-BE49-F238E27FC236}">
                <a16:creationId xmlns:a16="http://schemas.microsoft.com/office/drawing/2014/main" id="{5E5BB265-BA8E-482E-B6DF-710A079317F9}"/>
              </a:ext>
            </a:extLst>
          </p:cNvPr>
          <p:cNvSpPr/>
          <p:nvPr/>
        </p:nvSpPr>
        <p:spPr>
          <a:xfrm>
            <a:off x="-14504" y="2305098"/>
            <a:ext cx="7605380" cy="1028502"/>
          </a:xfrm>
          <a:prstGeom prst="rect">
            <a:avLst/>
          </a:prstGeom>
          <a:solidFill>
            <a:schemeClr val="accent5">
              <a:alpha val="76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s-ES" sz="3600" b="1" i="1" dirty="0">
                <a:solidFill>
                  <a:srgbClr val="FFFFFF"/>
                </a:solidFill>
              </a:rPr>
              <a:t>2 – LISTAS COMPARTIDAS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BB8CBE4-9D73-4938-975C-3241B7CB055E}"/>
              </a:ext>
            </a:extLst>
          </p:cNvPr>
          <p:cNvSpPr/>
          <p:nvPr/>
        </p:nvSpPr>
        <p:spPr>
          <a:xfrm>
            <a:off x="779203" y="3638550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604020202020204" charset="0"/>
                <a:cs typeface="Raleway" panose="020B0604020202020204" charset="0"/>
              </a:rPr>
              <a:t>Multiusuario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6E7EEF30-92C3-4130-B411-0A3776A1684B}"/>
              </a:ext>
            </a:extLst>
          </p:cNvPr>
          <p:cNvSpPr/>
          <p:nvPr/>
        </p:nvSpPr>
        <p:spPr>
          <a:xfrm>
            <a:off x="759604" y="4673709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Raleway" panose="020B0604020202020204" charset="0"/>
                <a:cs typeface="Raleway" panose="020B0604020202020204" charset="0"/>
              </a:rPr>
              <a:t>Tiempo Real</a:t>
            </a: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E205C3A-7F70-4553-BAAD-F7E0337E950A}"/>
              </a:ext>
            </a:extLst>
          </p:cNvPr>
          <p:cNvSpPr/>
          <p:nvPr/>
        </p:nvSpPr>
        <p:spPr>
          <a:xfrm>
            <a:off x="759603" y="5714615"/>
            <a:ext cx="6811673" cy="86874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Raleway" panose="020B0604020202020204" charset="0"/>
                <a:cs typeface="Raleway" panose="020B0604020202020204" charset="0"/>
              </a:rPr>
              <a:t>Añadir/Borrar/Marcar</a:t>
            </a:r>
          </a:p>
        </p:txBody>
      </p:sp>
      <p:pic>
        <p:nvPicPr>
          <p:cNvPr id="13" name="Imagen 12" descr="Imagen que contiene juguete, muñeca, reloj&#10;&#10;Descripción generada automáticamente">
            <a:extLst>
              <a:ext uri="{FF2B5EF4-FFF2-40B4-BE49-F238E27FC236}">
                <a16:creationId xmlns:a16="http://schemas.microsoft.com/office/drawing/2014/main" id="{496BA86A-F6A0-441E-A06E-73C329E1D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56" y="3617536"/>
            <a:ext cx="929367" cy="92936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FDA69033-B22B-4FEA-BD08-EF7DE8C1F5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6356" y="4628607"/>
            <a:ext cx="929367" cy="92820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0C43745-993D-4173-ADB9-B12C90425B7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66355" y="5682185"/>
            <a:ext cx="929367" cy="9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441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8" grpId="0" animBg="1"/>
      <p:bldP spid="2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>
            <a:hlinkClick r:id="" action="ppaction://media"/>
            <a:extLst>
              <a:ext uri="{FF2B5EF4-FFF2-40B4-BE49-F238E27FC236}">
                <a16:creationId xmlns:a16="http://schemas.microsoft.com/office/drawing/2014/main" id="{D0610F34-FACD-4E33-AB2C-3B0EF79ABC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050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27_TF00475556" id="{4DA04894-5009-4EFB-8513-026C48A536EA}" vid="{D0411C1F-0FA0-4D17-9B40-BC52A8EC834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o 3">
    <a:dk1>
      <a:srgbClr val="2E2C2C"/>
    </a:dk1>
    <a:lt1>
      <a:srgbClr val="8C2437"/>
    </a:lt1>
    <a:dk2>
      <a:srgbClr val="8C2437"/>
    </a:dk2>
    <a:lt2>
      <a:srgbClr val="F4C53D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D8A40C"/>
    </a:hlink>
    <a:folHlink>
      <a:srgbClr val="D8A40C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E59226CB0B64C45A11E53CC7F07236F" ma:contentTypeVersion="13" ma:contentTypeDescription="Crear nuevo documento." ma:contentTypeScope="" ma:versionID="f675c69e85b82a05120bd490b743b96c">
  <xsd:schema xmlns:xsd="http://www.w3.org/2001/XMLSchema" xmlns:xs="http://www.w3.org/2001/XMLSchema" xmlns:p="http://schemas.microsoft.com/office/2006/metadata/properties" xmlns:ns3="a446f911-a90a-42b2-9601-642839473eb5" xmlns:ns4="f430adca-5b21-422c-9bf9-b6cd19e9c7e3" targetNamespace="http://schemas.microsoft.com/office/2006/metadata/properties" ma:root="true" ma:fieldsID="c3cbb00a2de0f505b5f21935ae9c52cd" ns3:_="" ns4:_="">
    <xsd:import namespace="a446f911-a90a-42b2-9601-642839473eb5"/>
    <xsd:import namespace="f430adca-5b21-422c-9bf9-b6cd19e9c7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6f911-a90a-42b2-9601-642839473e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30adca-5b21-422c-9bf9-b6cd19e9c7e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49A191-EC8C-4AA6-9C64-D32B5F047436}">
  <ds:schemaRefs>
    <ds:schemaRef ds:uri="http://schemas.microsoft.com/office/2006/documentManagement/types"/>
    <ds:schemaRef ds:uri="a446f911-a90a-42b2-9601-642839473eb5"/>
    <ds:schemaRef ds:uri="http://purl.org/dc/elements/1.1/"/>
    <ds:schemaRef ds:uri="http://purl.org/dc/dcmitype/"/>
    <ds:schemaRef ds:uri="f430adca-5b21-422c-9bf9-b6cd19e9c7e3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8EF2EA6-C359-49A4-94D8-F80691BBB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46f911-a90a-42b2-9601-642839473eb5"/>
    <ds:schemaRef ds:uri="f430adca-5b21-422c-9bf9-b6cd19e9c7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41CEA3-A3B3-4568-9E84-C4619CC82D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Panorámica</PresentationFormat>
  <Paragraphs>146</Paragraphs>
  <Slides>28</Slides>
  <Notes>24</Notes>
  <HiddenSlides>0</HiddenSlides>
  <MMClips>8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Abadi</vt:lpstr>
      <vt:lpstr>Arial</vt:lpstr>
      <vt:lpstr>Calibri</vt:lpstr>
      <vt:lpstr>Calibri Light</vt:lpstr>
      <vt:lpstr>Cambria Math</vt:lpstr>
      <vt:lpstr>Corbel</vt:lpstr>
      <vt:lpstr>Raleway</vt:lpstr>
      <vt:lpstr>Tema de Office</vt:lpstr>
      <vt:lpstr>CLARIFY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DE LA APLICACIÓN</vt:lpstr>
      <vt:lpstr>Presentación de PowerPoint</vt:lpstr>
      <vt:lpstr>Presentación de PowerPoint</vt:lpstr>
      <vt:lpstr>MÉTODOLOGÍA  Y  PLANIFICACIÓN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CLARIFY</dc:title>
  <dc:creator/>
  <cp:lastModifiedBy/>
  <cp:revision>6</cp:revision>
  <dcterms:created xsi:type="dcterms:W3CDTF">2020-06-10T12:30:31Z</dcterms:created>
  <dcterms:modified xsi:type="dcterms:W3CDTF">2020-06-20T15:59:57Z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0x010100CE59226CB0B64C45A11E53CC7F07236F</vt:lpwstr>
  </property>
</Properties>
</file>